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75"/>
  </p:notesMasterIdLst>
  <p:sldIdLst>
    <p:sldId id="257" r:id="rId3"/>
    <p:sldId id="289" r:id="rId4"/>
    <p:sldId id="423" r:id="rId5"/>
    <p:sldId id="259" r:id="rId6"/>
    <p:sldId id="496" r:id="rId7"/>
    <p:sldId id="419" r:id="rId8"/>
    <p:sldId id="511" r:id="rId9"/>
    <p:sldId id="418" r:id="rId10"/>
    <p:sldId id="421" r:id="rId11"/>
    <p:sldId id="422" r:id="rId12"/>
    <p:sldId id="512" r:id="rId13"/>
    <p:sldId id="370" r:id="rId14"/>
    <p:sldId id="260" r:id="rId15"/>
    <p:sldId id="258" r:id="rId16"/>
    <p:sldId id="513" r:id="rId17"/>
    <p:sldId id="439" r:id="rId18"/>
    <p:sldId id="441" r:id="rId19"/>
    <p:sldId id="519" r:id="rId20"/>
    <p:sldId id="517" r:id="rId21"/>
    <p:sldId id="498" r:id="rId22"/>
    <p:sldId id="262" r:id="rId23"/>
    <p:sldId id="516" r:id="rId24"/>
    <p:sldId id="518" r:id="rId25"/>
    <p:sldId id="264" r:id="rId26"/>
    <p:sldId id="442" r:id="rId27"/>
    <p:sldId id="443" r:id="rId28"/>
    <p:sldId id="444" r:id="rId29"/>
    <p:sldId id="446" r:id="rId30"/>
    <p:sldId id="437" r:id="rId31"/>
    <p:sldId id="447" r:id="rId32"/>
    <p:sldId id="448" r:id="rId33"/>
    <p:sldId id="449" r:id="rId34"/>
    <p:sldId id="450" r:id="rId35"/>
    <p:sldId id="451" r:id="rId36"/>
    <p:sldId id="452" r:id="rId37"/>
    <p:sldId id="453" r:id="rId38"/>
    <p:sldId id="454" r:id="rId39"/>
    <p:sldId id="455" r:id="rId40"/>
    <p:sldId id="456" r:id="rId41"/>
    <p:sldId id="596" r:id="rId42"/>
    <p:sldId id="459" r:id="rId43"/>
    <p:sldId id="457" r:id="rId44"/>
    <p:sldId id="458" r:id="rId45"/>
    <p:sldId id="597" r:id="rId46"/>
    <p:sldId id="460" r:id="rId47"/>
    <p:sldId id="461" r:id="rId48"/>
    <p:sldId id="462" r:id="rId49"/>
    <p:sldId id="463" r:id="rId50"/>
    <p:sldId id="464" r:id="rId51"/>
    <p:sldId id="465" r:id="rId52"/>
    <p:sldId id="466" r:id="rId53"/>
    <p:sldId id="467" r:id="rId54"/>
    <p:sldId id="550" r:id="rId55"/>
    <p:sldId id="560" r:id="rId56"/>
    <p:sldId id="561" r:id="rId57"/>
    <p:sldId id="562" r:id="rId58"/>
    <p:sldId id="563" r:id="rId59"/>
    <p:sldId id="564" r:id="rId60"/>
    <p:sldId id="487" r:id="rId61"/>
    <p:sldId id="565" r:id="rId62"/>
    <p:sldId id="566" r:id="rId63"/>
    <p:sldId id="567" r:id="rId64"/>
    <p:sldId id="568" r:id="rId65"/>
    <p:sldId id="595" r:id="rId66"/>
    <p:sldId id="592" r:id="rId67"/>
    <p:sldId id="569" r:id="rId68"/>
    <p:sldId id="570" r:id="rId69"/>
    <p:sldId id="571" r:id="rId70"/>
    <p:sldId id="594" r:id="rId71"/>
    <p:sldId id="572" r:id="rId72"/>
    <p:sldId id="573" r:id="rId73"/>
    <p:sldId id="574" r:id="rId74"/>
    <p:sldId id="575" r:id="rId75"/>
    <p:sldId id="576" r:id="rId76"/>
    <p:sldId id="577" r:id="rId77"/>
    <p:sldId id="578" r:id="rId78"/>
    <p:sldId id="579" r:id="rId79"/>
    <p:sldId id="488" r:id="rId80"/>
    <p:sldId id="580" r:id="rId81"/>
    <p:sldId id="311" r:id="rId82"/>
    <p:sldId id="522" r:id="rId83"/>
    <p:sldId id="312" r:id="rId84"/>
    <p:sldId id="313" r:id="rId85"/>
    <p:sldId id="314" r:id="rId86"/>
    <p:sldId id="315" r:id="rId87"/>
    <p:sldId id="331" r:id="rId88"/>
    <p:sldId id="581" r:id="rId89"/>
    <p:sldId id="490" r:id="rId90"/>
    <p:sldId id="491" r:id="rId91"/>
    <p:sldId id="492" r:id="rId92"/>
    <p:sldId id="493" r:id="rId93"/>
    <p:sldId id="494" r:id="rId94"/>
    <p:sldId id="495" r:id="rId95"/>
    <p:sldId id="371" r:id="rId96"/>
    <p:sldId id="427" r:id="rId97"/>
    <p:sldId id="349" r:id="rId98"/>
    <p:sldId id="431" r:id="rId99"/>
    <p:sldId id="429" r:id="rId100"/>
    <p:sldId id="430" r:id="rId101"/>
    <p:sldId id="432" r:id="rId102"/>
    <p:sldId id="433" r:id="rId103"/>
    <p:sldId id="352" r:id="rId104"/>
    <p:sldId id="499" r:id="rId105"/>
    <p:sldId id="434" r:id="rId106"/>
    <p:sldId id="350" r:id="rId107"/>
    <p:sldId id="435" r:id="rId108"/>
    <p:sldId id="355" r:id="rId109"/>
    <p:sldId id="356" r:id="rId110"/>
    <p:sldId id="390" r:id="rId111"/>
    <p:sldId id="554" r:id="rId112"/>
    <p:sldId id="351" r:id="rId113"/>
    <p:sldId id="654" r:id="rId114"/>
    <p:sldId id="655" r:id="rId115"/>
    <p:sldId id="353" r:id="rId116"/>
    <p:sldId id="379" r:id="rId117"/>
    <p:sldId id="376" r:id="rId118"/>
    <p:sldId id="598" r:id="rId119"/>
    <p:sldId id="599" r:id="rId120"/>
    <p:sldId id="600" r:id="rId121"/>
    <p:sldId id="601" r:id="rId122"/>
    <p:sldId id="602" r:id="rId123"/>
    <p:sldId id="603" r:id="rId124"/>
    <p:sldId id="604" r:id="rId125"/>
    <p:sldId id="605" r:id="rId126"/>
    <p:sldId id="606" r:id="rId127"/>
    <p:sldId id="652" r:id="rId128"/>
    <p:sldId id="609" r:id="rId129"/>
    <p:sldId id="607" r:id="rId130"/>
    <p:sldId id="608" r:id="rId131"/>
    <p:sldId id="610" r:id="rId132"/>
    <p:sldId id="611" r:id="rId133"/>
    <p:sldId id="612" r:id="rId134"/>
    <p:sldId id="613" r:id="rId135"/>
    <p:sldId id="614" r:id="rId136"/>
    <p:sldId id="615" r:id="rId137"/>
    <p:sldId id="616" r:id="rId138"/>
    <p:sldId id="617" r:id="rId139"/>
    <p:sldId id="618" r:id="rId140"/>
    <p:sldId id="619" r:id="rId141"/>
    <p:sldId id="620" r:id="rId142"/>
    <p:sldId id="621" r:id="rId143"/>
    <p:sldId id="622" r:id="rId144"/>
    <p:sldId id="623" r:id="rId145"/>
    <p:sldId id="624" r:id="rId146"/>
    <p:sldId id="625" r:id="rId147"/>
    <p:sldId id="626" r:id="rId148"/>
    <p:sldId id="627" r:id="rId149"/>
    <p:sldId id="628" r:id="rId150"/>
    <p:sldId id="629" r:id="rId151"/>
    <p:sldId id="630" r:id="rId152"/>
    <p:sldId id="631" r:id="rId153"/>
    <p:sldId id="632" r:id="rId154"/>
    <p:sldId id="633" r:id="rId155"/>
    <p:sldId id="634" r:id="rId156"/>
    <p:sldId id="635" r:id="rId157"/>
    <p:sldId id="636" r:id="rId158"/>
    <p:sldId id="637" r:id="rId159"/>
    <p:sldId id="638" r:id="rId160"/>
    <p:sldId id="639" r:id="rId161"/>
    <p:sldId id="640" r:id="rId162"/>
    <p:sldId id="641" r:id="rId163"/>
    <p:sldId id="642" r:id="rId164"/>
    <p:sldId id="643" r:id="rId165"/>
    <p:sldId id="644" r:id="rId166"/>
    <p:sldId id="645" r:id="rId167"/>
    <p:sldId id="646" r:id="rId168"/>
    <p:sldId id="647" r:id="rId169"/>
    <p:sldId id="648" r:id="rId170"/>
    <p:sldId id="649" r:id="rId171"/>
    <p:sldId id="650" r:id="rId172"/>
    <p:sldId id="651" r:id="rId173"/>
    <p:sldId id="656" r:id="rId17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illuame Bal (ext)" initials="GB(" lastIdx="58" clrIdx="0">
    <p:extLst/>
  </p:cmAuthor>
  <p:cmAuthor id="2" name="training1" initials="t" lastIdx="3" clrIdx="1"/>
  <p:cmAuthor id="3" name="Yves Reecht" initials="YR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7E7E"/>
    <a:srgbClr val="ECBEBA"/>
    <a:srgbClr val="C9D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23" autoAdjust="0"/>
    <p:restoredTop sz="94628" autoAdjust="0"/>
  </p:normalViewPr>
  <p:slideViewPr>
    <p:cSldViewPr snapToGrid="0">
      <p:cViewPr varScale="1">
        <p:scale>
          <a:sx n="62" d="100"/>
          <a:sy n="62" d="100"/>
        </p:scale>
        <p:origin x="-84" y="-1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91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slide" Target="slides/slide152.xml"/><Relationship Id="rId159" Type="http://schemas.openxmlformats.org/officeDocument/2006/relationships/slide" Target="slides/slide157.xml"/><Relationship Id="rId175" Type="http://schemas.openxmlformats.org/officeDocument/2006/relationships/notesMaster" Target="notesMasters/notesMaster1.xml"/><Relationship Id="rId170" Type="http://schemas.openxmlformats.org/officeDocument/2006/relationships/slide" Target="slides/slide168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commentAuthors" Target="commentAuthors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77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72" Type="http://schemas.openxmlformats.org/officeDocument/2006/relationships/slide" Target="slides/slide170.xml"/><Relationship Id="rId180" Type="http://schemas.openxmlformats.org/officeDocument/2006/relationships/tableStyles" Target="tableStyle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theme" Target="theme/theme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15:11.987" idx="15">
    <p:pos x="4944" y="2333"/>
    <p:text>keep for later, create 'extras' section at the end</p:text>
    <p:extLst>
      <p:ext uri="{C676402C-5697-4E1C-873F-D02D1690AC5C}">
        <p15:threadingInfo xmlns:p15="http://schemas.microsoft.com/office/powerpoint/2012/main" timeZoneBias="0"/>
      </p:ext>
    </p:extLst>
  </p:cm>
  <p:cm authorId="3" dt="2017-11-17T17:26:35.960" idx="1">
    <p:pos x="4973" y="2455"/>
    <p:text>Non, je prefere garder ca ici: tout ce que tu peux faire sur un vecteur peut etre fait sur ceux la aussi.</p:tex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8:19.956" idx="34">
    <p:pos x="1757" y="221"/>
    <p:text>suppress as already presented by Yves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9:12.881" idx="35">
    <p:pos x="4262" y="3648"/>
    <p:text>suppress last sentence, create second dia giving potential data entry issues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0:14.095" idx="36">
    <p:pos x="5635" y="3091"/>
    <p:text>keep for later ?!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10T14:31:41.136" idx="11">
    <p:pos x="2440" y="831"/>
    <p:text>Verifier les noms des fichiers a creer pour etre coherents</p:tex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7-11-22T16:26:52.472" idx="2">
    <p:pos x="10" y="10"/>
    <p:text>question to be modified or stuff explained</p:tex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2-25T15:51:57.141" idx="58">
    <p:pos x="2213" y="1472"/>
    <p:text/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3:01:12.270" idx="54">
    <p:pos x="1507" y="115"/>
    <p:text>make them do easy exercices to realize i value changes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3:00:50.412" idx="55">
    <p:pos x="1728" y="115"/>
    <p:text>move into extra section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7:33.614" idx="56">
    <p:pos x="4925" y="221"/>
    <p:text>move in extra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20:20.460" idx="18">
    <p:pos x="10" y="10"/>
    <p:text>more exercises to be sure people are okay with it. Struggled to much latter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20:20.460" idx="48">
    <p:pos x="10" y="10"/>
    <p:text>more exercises to be sure people are okay with it. Struggled to much latter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30:02.962" idx="24">
    <p:pos x="10" y="10"/>
    <p:text>add above with part on seq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0:23.260" idx="29">
    <p:pos x="10" y="10"/>
    <p:text>decompose into three slides with exercises following. Require more exercises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7:33.713" idx="39">
    <p:pos x="10" y="10"/>
    <p:text>load true big data then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7:33.713" idx="39">
    <p:pos x="10" y="10"/>
    <p:text>load true big data then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6:47:24.159" idx="45">
    <p:pos x="10" y="10"/>
    <p:text>later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7:01.841" idx="32">
    <p:pos x="3562" y="221"/>
    <p:text>move for later ?</p:text>
    <p:extLst>
      <p:ext uri="{C676402C-5697-4E1C-873F-D02D1690AC5C}">
        <p15:threadingInfo xmlns:p15="http://schemas.microsoft.com/office/powerpoint/2012/main" timeZoneBias="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B2009-1942-4BBC-8ADC-E17CA5DB2036}" type="datetimeFigureOut">
              <a:rPr lang="en-IE" smtClean="0"/>
              <a:pPr/>
              <a:t>10/09/2018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77E27-441B-49A7-9556-6E98F3EFB594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53516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77E27-441B-49A7-9556-6E98F3EFB594}" type="slidenum">
              <a:rPr lang="en-IE" smtClean="0">
                <a:solidFill>
                  <a:prstClr val="black"/>
                </a:solidFill>
              </a:rPr>
              <a:pPr/>
              <a:t>136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432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77E27-441B-49A7-9556-6E98F3EFB594}" type="slidenum">
              <a:rPr lang="en-IE" smtClean="0">
                <a:solidFill>
                  <a:prstClr val="black"/>
                </a:solidFill>
              </a:rPr>
              <a:pPr/>
              <a:t>137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737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6B85EE-19F7-4805-9267-1FE193330CEF}" type="slidenum">
              <a:rPr lang="en-IE" altLang="en-US">
                <a:solidFill>
                  <a:prstClr val="black"/>
                </a:solidFill>
              </a:rPr>
              <a:pPr/>
              <a:t>169</a:t>
            </a:fld>
            <a:endParaRPr lang="en-IE" altLang="en-US">
              <a:solidFill>
                <a:prstClr val="black"/>
              </a:solidFill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3711325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10/09/2018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60722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10/09/2018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85236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10/09/2018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61585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10/09/2018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2768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10/09/2018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0955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10/09/2018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4299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10/09/2018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438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10/09/2018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051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10/09/2018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1786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10/09/2018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8293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10/09/2018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979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10/09/2018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253735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10/09/2018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0819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10/09/2018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209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10/09/2018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216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10/09/2018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08235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10/09/2018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6774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10/09/2018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853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10/09/2018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0239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10/09/2018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58443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10/09/2018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24947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10/09/2018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20167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FBFB-1B28-4FC1-8DBD-81E5B345B8A7}" type="datetimeFigureOut">
              <a:rPr lang="en-IE" smtClean="0"/>
              <a:pPr/>
              <a:t>10/09/2018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25979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10/09/2018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707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github.com/GuillaumeBal/r.trainin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jpe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5.xml"/><Relationship Id="rId4" Type="http://schemas.openxmlformats.org/officeDocument/2006/relationships/image" Target="../media/image14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okbook-r.com/Graphs/Axes_(ggplot2)/" TargetMode="External"/><Relationship Id="rId7" Type="http://schemas.openxmlformats.org/officeDocument/2006/relationships/image" Target="../media/image150.jpeg"/><Relationship Id="rId2" Type="http://schemas.openxmlformats.org/officeDocument/2006/relationships/hyperlink" Target="https://bigfish.joomla.com/meeting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://www.r-graph-gallery.com/" TargetMode="External"/><Relationship Id="rId4" Type="http://schemas.openxmlformats.org/officeDocument/2006/relationships/hyperlink" Target="http://girke.bioinformatics.ucr.edu/GEN242/vignettes/15_Rgraphics/Rgraphics.html" TargetMode="Externa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gif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obert_Gentleman_(statistician)" TargetMode="External"/><Relationship Id="rId2" Type="http://schemas.openxmlformats.org/officeDocument/2006/relationships/hyperlink" Target="https://en.wikipedia.org/wiki/Ross_Ihak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www.r-project.org/" TargetMode="External"/><Relationship Id="rId4" Type="http://schemas.openxmlformats.org/officeDocument/2006/relationships/hyperlink" Target="https://en.wikipedia.org/wiki/University_of_Auckland" TargetMode="Externa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6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8.png"/><Relationship Id="rId7" Type="http://schemas.openxmlformats.org/officeDocument/2006/relationships/image" Target="../media/image16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0.png"/><Relationship Id="rId5" Type="http://schemas.openxmlformats.org/officeDocument/2006/relationships/image" Target="../media/image6.png"/><Relationship Id="rId10" Type="http://schemas.openxmlformats.org/officeDocument/2006/relationships/comments" Target="../comments/comment16.xml"/><Relationship Id="rId4" Type="http://schemas.openxmlformats.org/officeDocument/2006/relationships/image" Target="../media/image159.png"/><Relationship Id="rId9" Type="http://schemas.openxmlformats.org/officeDocument/2006/relationships/image" Target="../media/image163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1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7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9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1.jpe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3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en.wikipedia.org/wiki/Homoscedasticity" TargetMode="External"/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5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comments" Target="../comments/comment17.xml"/><Relationship Id="rId4" Type="http://schemas.openxmlformats.org/officeDocument/2006/relationships/image" Target="../media/image192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comments" Target="../comments/commen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9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13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xts" TargetMode="External"/><Relationship Id="rId2" Type="http://schemas.openxmlformats.org/officeDocument/2006/relationships/hyperlink" Target="https://cran.r-project.org/web/packages/zoo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hyperlink" Target="https://bigfish.joomla.com/" TargetMode="External"/><Relationship Id="rId4" Type="http://schemas.openxmlformats.org/officeDocument/2006/relationships/hyperlink" Target="https://cran.r-project.org/web/packages/quantmod" TargetMode="Externa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derekogle.com/fishR/" TargetMode="External"/><Relationship Id="rId1" Type="http://schemas.openxmlformats.org/officeDocument/2006/relationships/slideLayout" Target="../slideLayouts/slideLayout13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5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jpeg"/><Relationship Id="rId13" Type="http://schemas.openxmlformats.org/officeDocument/2006/relationships/image" Target="../media/image6.png"/><Relationship Id="rId3" Type="http://schemas.openxmlformats.org/officeDocument/2006/relationships/image" Target="../media/image206.jpeg"/><Relationship Id="rId7" Type="http://schemas.openxmlformats.org/officeDocument/2006/relationships/hyperlink" Target="mailto:bigfish_mailing_list@googlegroups.com" TargetMode="External"/><Relationship Id="rId12" Type="http://schemas.openxmlformats.org/officeDocument/2006/relationships/image" Target="../media/image2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stat.ethz.ch/mailman/listinfo/r-help" TargetMode="External"/><Relationship Id="rId11" Type="http://schemas.openxmlformats.org/officeDocument/2006/relationships/image" Target="../media/image210.gif"/><Relationship Id="rId5" Type="http://schemas.openxmlformats.org/officeDocument/2006/relationships/hyperlink" Target="http://r.789695.n4.nabble.com/" TargetMode="External"/><Relationship Id="rId10" Type="http://schemas.openxmlformats.org/officeDocument/2006/relationships/image" Target="../media/image209.jpeg"/><Relationship Id="rId4" Type="http://schemas.openxmlformats.org/officeDocument/2006/relationships/hyperlink" Target="http://stats.stackexchange.com/questions/tagged/r" TargetMode="External"/><Relationship Id="rId9" Type="http://schemas.openxmlformats.org/officeDocument/2006/relationships/image" Target="../media/image208.jpeg"/><Relationship Id="rId14" Type="http://schemas.openxmlformats.org/officeDocument/2006/relationships/image" Target="../media/image2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3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rwBc6PwAcY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comments" Target="../comments/comment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eg"/><Relationship Id="rId3" Type="http://schemas.openxmlformats.org/officeDocument/2006/relationships/hyperlink" Target="https://www.datacamp.com/community/tutorials/r-tutorial-read-excel-into-r?tap_a=5644-dce66f&amp;tap_s=10907-287229" TargetMode="External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04.png"/><Relationship Id="rId5" Type="http://schemas.openxmlformats.org/officeDocument/2006/relationships/image" Target="../media/image99.png"/><Relationship Id="rId10" Type="http://schemas.openxmlformats.org/officeDocument/2006/relationships/image" Target="../media/image103.png"/><Relationship Id="rId4" Type="http://schemas.openxmlformats.org/officeDocument/2006/relationships/image" Target="../media/image98.png"/><Relationship Id="rId9" Type="http://schemas.openxmlformats.org/officeDocument/2006/relationships/image" Target="../media/image102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8.xml"/><Relationship Id="rId4" Type="http://schemas.openxmlformats.org/officeDocument/2006/relationships/image" Target="../media/image10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t.ethz.ch/R-manual/R-devel/library/base/html/NA.html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0.xml"/><Relationship Id="rId4" Type="http://schemas.openxmlformats.org/officeDocument/2006/relationships/image" Target="../media/image111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1.xml"/><Relationship Id="rId4" Type="http://schemas.openxmlformats.org/officeDocument/2006/relationships/image" Target="../media/image113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26.gif"/><Relationship Id="rId4" Type="http://schemas.openxmlformats.org/officeDocument/2006/relationships/image" Target="../media/image125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19298"/>
            <a:ext cx="9144000" cy="3490152"/>
          </a:xfrm>
        </p:spPr>
        <p:txBody>
          <a:bodyPr>
            <a:normAutofit fontScale="90000"/>
          </a:bodyPr>
          <a:lstStyle/>
          <a:p>
            <a:r>
              <a:rPr lang="en-IE" sz="5400" dirty="0"/>
              <a:t>R for beginners training </a:t>
            </a:r>
            <a:r>
              <a:rPr lang="en-IE" sz="5400" dirty="0" smtClean="0"/>
              <a:t>course</a:t>
            </a:r>
            <a:br>
              <a:rPr lang="en-IE" sz="5400" dirty="0" smtClean="0"/>
            </a:br>
            <a:r>
              <a:rPr lang="en-IE" sz="5400" dirty="0"/>
              <a:t/>
            </a:r>
            <a:br>
              <a:rPr lang="en-IE" sz="5400" dirty="0"/>
            </a:br>
            <a:r>
              <a:rPr lang="en-IE" sz="2700" dirty="0"/>
              <a:t>Guillaume Bal &amp; Yves </a:t>
            </a:r>
            <a:r>
              <a:rPr lang="en-IE" sz="2700" dirty="0" err="1" smtClean="0"/>
              <a:t>Reecht</a:t>
            </a: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/>
              <a:t/>
            </a:r>
            <a:br>
              <a:rPr lang="en-IE" sz="2700" dirty="0"/>
            </a:br>
            <a:r>
              <a:rPr lang="en-IE" sz="2700" dirty="0">
                <a:hlinkClick r:id="rId2"/>
              </a:rPr>
              <a:t>https://</a:t>
            </a:r>
            <a:r>
              <a:rPr lang="en-IE" sz="2700" dirty="0" smtClean="0">
                <a:hlinkClick r:id="rId2"/>
              </a:rPr>
              <a:t>github.com/GuillaumeBal/r.training</a:t>
            </a: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1600" dirty="0" smtClean="0"/>
              <a:t>September 2018</a:t>
            </a:r>
            <a:endParaRPr lang="en-IE" sz="1600" dirty="0"/>
          </a:p>
        </p:txBody>
      </p:sp>
      <p:pic>
        <p:nvPicPr>
          <p:cNvPr id="1026" name="Picture 2" descr="http://www.sthda.com/sthda/RDoc/figure/factor-analysis/factominer-principal-component-analysis-correlation-matrix-chart-data-mining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70" y="4901769"/>
            <a:ext cx="1537272" cy="173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://www.sthda.com/sthda/RDoc/figure/factoextra/factoextra-package-principal-component-analysis-data-mining-1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139" y="5049621"/>
            <a:ext cx="1275658" cy="14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revolution-computing.typepad.com/.a/6a010534b1db25970b016762ea573c970b-800w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849" y="4991954"/>
            <a:ext cx="1917123" cy="155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rdatamining.com/_/rsrc/1421498830815/examples/social-network-analysis/sna-terms-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367" y="4871275"/>
            <a:ext cx="1636787" cy="179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www.rstudio.com/wp-content/uploads/2014/04/rstudio-window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194" y="5049621"/>
            <a:ext cx="1531258" cy="14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Studi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09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Coding language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87" y="1114103"/>
            <a:ext cx="8721673" cy="5416797"/>
          </a:xfrm>
        </p:spPr>
        <p:txBody>
          <a:bodyPr>
            <a:normAutofit/>
          </a:bodyPr>
          <a:lstStyle/>
          <a:p>
            <a:endParaRPr lang="en-IE" sz="2100" dirty="0"/>
          </a:p>
          <a:p>
            <a:pPr marL="0" indent="0">
              <a:buNone/>
            </a:pPr>
            <a:r>
              <a:rPr lang="en-IE" dirty="0"/>
              <a:t>Language = medium of communication / interaction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/>
              <a:t>Shared ‘conventions’ to communicate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English, signs, maths… are languages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Coding language </a:t>
            </a:r>
            <a:r>
              <a:rPr lang="en-IE" dirty="0" smtClean="0"/>
              <a:t>= language </a:t>
            </a:r>
            <a:r>
              <a:rPr lang="en-IE" dirty="0"/>
              <a:t>suitable to interact with computer</a:t>
            </a:r>
          </a:p>
          <a:p>
            <a:pPr lvl="2"/>
            <a:r>
              <a:rPr lang="en-IE" dirty="0"/>
              <a:t>Same basics with all languages</a:t>
            </a:r>
          </a:p>
          <a:p>
            <a:pPr lvl="2"/>
            <a:r>
              <a:rPr lang="en-IE" dirty="0"/>
              <a:t>Once you get one it is easier to get the next one</a:t>
            </a:r>
          </a:p>
          <a:p>
            <a:endParaRPr lang="en-IE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04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matplot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763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To display simultaneously multiple </a:t>
            </a:r>
          </a:p>
          <a:p>
            <a:pPr lvl="1">
              <a:buFont typeface="Arial" pitchFamily="34" charset="0"/>
              <a:buChar char="•"/>
            </a:pPr>
            <a:r>
              <a:rPr lang="en-IE" sz="2800" dirty="0" smtClean="0"/>
              <a:t>time series</a:t>
            </a:r>
          </a:p>
          <a:p>
            <a:pPr lvl="1">
              <a:buFont typeface="Arial" pitchFamily="34" charset="0"/>
              <a:buChar char="•"/>
            </a:pPr>
            <a:r>
              <a:rPr lang="en-IE" sz="2800" dirty="0" smtClean="0"/>
              <a:t>Relationships </a:t>
            </a:r>
            <a:r>
              <a:rPr lang="en-IE" sz="2000" dirty="0" smtClean="0"/>
              <a:t>(mean weight / mean length per river)</a:t>
            </a:r>
          </a:p>
          <a:p>
            <a:endParaRPr lang="en-IE" sz="28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1325" y="3184525"/>
            <a:ext cx="523875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98663" y="3898900"/>
            <a:ext cx="5011737" cy="271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5847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pairs()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839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Displays relationships between all variables of </a:t>
            </a:r>
            <a:r>
              <a:rPr lang="en-IE" sz="2800" dirty="0" err="1" smtClean="0"/>
              <a:t>dataframe</a:t>
            </a:r>
            <a:r>
              <a:rPr lang="en-IE" sz="2800" dirty="0" smtClean="0"/>
              <a:t> </a:t>
            </a:r>
          </a:p>
          <a:p>
            <a:endParaRPr lang="en-IE" sz="28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075" y="3663950"/>
            <a:ext cx="382099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8600" y="2410758"/>
            <a:ext cx="4470400" cy="4256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5258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Saving graphics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036" y="1347323"/>
            <a:ext cx="8956964" cy="5396377"/>
          </a:xfrm>
        </p:spPr>
        <p:txBody>
          <a:bodyPr>
            <a:normAutofit/>
          </a:bodyPr>
          <a:lstStyle/>
          <a:p>
            <a:r>
              <a:rPr lang="en-IE" dirty="0" smtClean="0"/>
              <a:t>R graphics can be saved as </a:t>
            </a:r>
          </a:p>
          <a:p>
            <a:pPr lvl="1"/>
            <a:r>
              <a:rPr lang="en-IE" dirty="0" smtClean="0"/>
              <a:t>.</a:t>
            </a:r>
            <a:r>
              <a:rPr lang="en-IE" dirty="0" err="1" smtClean="0"/>
              <a:t>pdf</a:t>
            </a:r>
            <a:r>
              <a:rPr lang="en-IE" dirty="0" smtClean="0"/>
              <a:t> files</a:t>
            </a:r>
            <a:r>
              <a:rPr lang="en-IE" i="1" dirty="0" smtClean="0"/>
              <a:t> , </a:t>
            </a:r>
            <a:r>
              <a:rPr lang="en-IE" i="1" dirty="0" err="1" smtClean="0"/>
              <a:t>pdf</a:t>
            </a:r>
            <a:r>
              <a:rPr lang="en-IE" i="1" dirty="0" smtClean="0"/>
              <a:t>() </a:t>
            </a:r>
            <a:r>
              <a:rPr lang="en-IE" dirty="0" smtClean="0"/>
              <a:t>function</a:t>
            </a:r>
          </a:p>
          <a:p>
            <a:pPr lvl="1"/>
            <a:r>
              <a:rPr lang="en-IE" dirty="0" smtClean="0"/>
              <a:t>.tiff files , </a:t>
            </a:r>
            <a:r>
              <a:rPr lang="en-IE" i="1" dirty="0" smtClean="0"/>
              <a:t>tiff() </a:t>
            </a:r>
            <a:r>
              <a:rPr lang="en-IE" dirty="0" smtClean="0"/>
              <a:t>function</a:t>
            </a:r>
          </a:p>
          <a:p>
            <a:pPr lvl="1"/>
            <a:r>
              <a:rPr lang="en-IE" dirty="0" smtClean="0"/>
              <a:t>.</a:t>
            </a:r>
            <a:r>
              <a:rPr lang="en-IE" dirty="0" err="1" smtClean="0"/>
              <a:t>png</a:t>
            </a:r>
            <a:r>
              <a:rPr lang="en-IE" dirty="0" smtClean="0"/>
              <a:t> files, </a:t>
            </a:r>
            <a:r>
              <a:rPr lang="en-IE" i="1" dirty="0" err="1" smtClean="0"/>
              <a:t>png</a:t>
            </a:r>
            <a:r>
              <a:rPr lang="en-IE" i="1" dirty="0" smtClean="0"/>
              <a:t>() </a:t>
            </a:r>
            <a:r>
              <a:rPr lang="en-IE" dirty="0" smtClean="0"/>
              <a:t>function </a:t>
            </a:r>
          </a:p>
          <a:p>
            <a:pPr lvl="1"/>
            <a:r>
              <a:rPr lang="en-IE" dirty="0" smtClean="0"/>
              <a:t>...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r>
              <a:rPr lang="en-IE" dirty="0" smtClean="0"/>
              <a:t>Generic way it works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smtClean="0"/>
              <a:t>pdf() / tiff() …  #</a:t>
            </a:r>
            <a:r>
              <a:rPr lang="en-IE" dirty="0"/>
              <a:t> ‘start recording’ instruction using </a:t>
            </a: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smtClean="0"/>
              <a:t>plot() / boxplot() </a:t>
            </a:r>
            <a:r>
              <a:rPr lang="en-IE" dirty="0" smtClean="0"/>
              <a:t>… # all plots you want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err="1"/>
              <a:t>dev.off</a:t>
            </a:r>
            <a:r>
              <a:rPr lang="en-IE" b="1" i="1" dirty="0" smtClean="0"/>
              <a:t>() #</a:t>
            </a:r>
            <a:r>
              <a:rPr lang="en-IE" dirty="0"/>
              <a:t>‘closure’ instructions using</a:t>
            </a:r>
          </a:p>
          <a:p>
            <a:pPr lvl="1"/>
            <a:endParaRPr lang="en-IE" b="1" i="1" dirty="0"/>
          </a:p>
          <a:p>
            <a:r>
              <a:rPr lang="en-IE" dirty="0" smtClean="0"/>
              <a:t>Arguments needed quite similar for all the kind of outputs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2675" y="1435731"/>
            <a:ext cx="3835149" cy="253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9192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Plot  length Vs weight of </a:t>
            </a:r>
            <a:r>
              <a:rPr lang="en-IE" dirty="0" err="1" smtClean="0"/>
              <a:t>sea.age</a:t>
            </a:r>
            <a:r>
              <a:rPr lang="en-IE" dirty="0" smtClean="0"/>
              <a:t> = 1 fish from Moy river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Histogram weight of fish from Ireland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Boxplot of weight with a box per year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</a:t>
            </a:r>
            <a:r>
              <a:rPr lang="en-IE" dirty="0"/>
              <a:t>some of your graphics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err="1" smtClean="0">
                <a:solidFill>
                  <a:schemeClr val="bg1">
                    <a:lumMod val="50000"/>
                  </a:schemeClr>
                </a:solidFill>
              </a:rPr>
              <a:t>Barplot</a:t>
            </a:r>
            <a:r>
              <a:rPr lang="en-IE" dirty="0" smtClean="0">
                <a:solidFill>
                  <a:schemeClr val="bg1">
                    <a:lumMod val="50000"/>
                  </a:schemeClr>
                </a:solidFill>
              </a:rPr>
              <a:t> number of fish per year (</a:t>
            </a:r>
            <a:r>
              <a:rPr lang="en-IE" dirty="0" err="1" smtClean="0">
                <a:solidFill>
                  <a:schemeClr val="bg1">
                    <a:lumMod val="50000"/>
                  </a:schemeClr>
                </a:solidFill>
              </a:rPr>
              <a:t>contengency</a:t>
            </a:r>
            <a:r>
              <a:rPr lang="en-IE" dirty="0" smtClean="0">
                <a:solidFill>
                  <a:schemeClr val="bg1">
                    <a:lumMod val="50000"/>
                  </a:schemeClr>
                </a:solidFill>
              </a:rPr>
              <a:t> table)</a:t>
            </a:r>
          </a:p>
          <a:p>
            <a:pPr marL="514350" indent="-514350">
              <a:buFont typeface="+mj-lt"/>
              <a:buAutoNum type="arabicPeriod"/>
            </a:pPr>
            <a:endParaRPr lang="en-I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IE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Matplot</a:t>
            </a:r>
            <a:r>
              <a:rPr lang="en-I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number fish per river per year (if time)</a:t>
            </a:r>
          </a:p>
          <a:p>
            <a:pPr marL="514350" indent="-514350">
              <a:buFont typeface="+mj-lt"/>
              <a:buAutoNum type="arabicPeriod"/>
            </a:pPr>
            <a:endParaRPr lang="en-I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IE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3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4.2 Customizing graphics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Lines, points, axes and text styles</a:t>
            </a:r>
          </a:p>
          <a:p>
            <a:r>
              <a:rPr lang="en-IE" dirty="0" smtClean="0"/>
              <a:t>Plotting area, par()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9071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Features type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4488" y="2016087"/>
            <a:ext cx="2670840" cy="428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26476" y="1247117"/>
            <a:ext cx="3650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With type argument plot function</a:t>
            </a:r>
            <a:endParaRPr lang="en-I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583" y="2273781"/>
            <a:ext cx="5172797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948"/>
            <a:ext cx="8515350" cy="1325563"/>
          </a:xfrm>
        </p:spPr>
        <p:txBody>
          <a:bodyPr/>
          <a:lstStyle/>
          <a:p>
            <a:r>
              <a:rPr lang="en-IE" dirty="0" smtClean="0"/>
              <a:t>Points, lines and colours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aviadklein.files.wordpress.com/2010/05/color_pallete1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422" y="1628117"/>
            <a:ext cx="2694756" cy="269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greggilbertlab.sites.ucsc.edu/wp-content/uploads/sites/276/2015/10/symbol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883" y="1887627"/>
            <a:ext cx="2449401" cy="232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://www.statmethods.net/advgraphs/images/line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56687" y="4791075"/>
            <a:ext cx="6533086" cy="2066925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156687" y="1371233"/>
            <a:ext cx="2522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Points type : </a:t>
            </a:r>
            <a:r>
              <a:rPr lang="en-IE" dirty="0" err="1" smtClean="0"/>
              <a:t>pch</a:t>
            </a:r>
            <a:r>
              <a:rPr lang="en-IE" dirty="0" smtClean="0"/>
              <a:t> =</a:t>
            </a:r>
            <a:endParaRPr lang="en-IE" dirty="0"/>
          </a:p>
        </p:txBody>
      </p:sp>
      <p:sp>
        <p:nvSpPr>
          <p:cNvPr id="5" name="Rectangle 4"/>
          <p:cNvSpPr/>
          <p:nvPr/>
        </p:nvSpPr>
        <p:spPr>
          <a:xfrm>
            <a:off x="6160363" y="1284200"/>
            <a:ext cx="1292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 err="1" smtClean="0"/>
              <a:t>Color</a:t>
            </a:r>
            <a:r>
              <a:rPr lang="en-IE" dirty="0" smtClean="0"/>
              <a:t> </a:t>
            </a:r>
            <a:r>
              <a:rPr lang="en-IE" dirty="0"/>
              <a:t>: </a:t>
            </a:r>
            <a:r>
              <a:rPr lang="en-IE" dirty="0" smtClean="0"/>
              <a:t>col </a:t>
            </a:r>
            <a:r>
              <a:rPr lang="en-IE" dirty="0"/>
              <a:t>=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2447" y="1653532"/>
            <a:ext cx="2450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200" dirty="0" err="1"/>
              <a:t>b</a:t>
            </a:r>
            <a:r>
              <a:rPr lang="en-IE" sz="1200" dirty="0" err="1" smtClean="0"/>
              <a:t>g</a:t>
            </a:r>
            <a:r>
              <a:rPr lang="en-IE" sz="1200" dirty="0" smtClean="0"/>
              <a:t> = ‘contour </a:t>
            </a:r>
            <a:r>
              <a:rPr lang="en-IE" sz="1200" dirty="0" err="1" smtClean="0"/>
              <a:t>color</a:t>
            </a:r>
            <a:r>
              <a:rPr lang="en-IE" sz="1200" dirty="0" smtClean="0"/>
              <a:t>’</a:t>
            </a:r>
            <a:endParaRPr lang="en-IE" sz="1200" dirty="0"/>
          </a:p>
        </p:txBody>
      </p:sp>
    </p:spTree>
    <p:extLst>
      <p:ext uri="{BB962C8B-B14F-4D97-AF65-F5344CB8AC3E}">
        <p14:creationId xmlns:p14="http://schemas.microsoft.com/office/powerpoint/2010/main" val="387410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More features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515" y="1276985"/>
            <a:ext cx="7886700" cy="4800258"/>
          </a:xfrm>
        </p:spPr>
        <p:txBody>
          <a:bodyPr>
            <a:normAutofit fontScale="70000" lnSpcReduction="20000"/>
          </a:bodyPr>
          <a:lstStyle/>
          <a:p>
            <a:r>
              <a:rPr lang="en-IE" dirty="0" smtClean="0"/>
              <a:t>You can insert legends with legend()</a:t>
            </a:r>
          </a:p>
          <a:p>
            <a:endParaRPr lang="en-IE" dirty="0" smtClean="0"/>
          </a:p>
          <a:p>
            <a:r>
              <a:rPr lang="en-IE" dirty="0" smtClean="0"/>
              <a:t>Add text to the plot using</a:t>
            </a:r>
          </a:p>
          <a:p>
            <a:pPr lvl="1"/>
            <a:r>
              <a:rPr lang="en-IE" dirty="0" smtClean="0"/>
              <a:t>text()</a:t>
            </a:r>
          </a:p>
          <a:p>
            <a:pPr lvl="1"/>
            <a:r>
              <a:rPr lang="en-IE" dirty="0" err="1" smtClean="0"/>
              <a:t>mtext</a:t>
            </a:r>
            <a:r>
              <a:rPr lang="en-IE" dirty="0" smtClean="0"/>
              <a:t>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Create custom axes</a:t>
            </a:r>
          </a:p>
          <a:p>
            <a:pPr lvl="1"/>
            <a:r>
              <a:rPr lang="en-IE" dirty="0" smtClean="0"/>
              <a:t>Set axes = FALSE in plot() or </a:t>
            </a:r>
            <a:r>
              <a:rPr lang="en-IE" dirty="0" err="1" smtClean="0"/>
              <a:t>boxplot</a:t>
            </a:r>
            <a:r>
              <a:rPr lang="en-IE" dirty="0" smtClean="0"/>
              <a:t>() or ...</a:t>
            </a:r>
          </a:p>
          <a:p>
            <a:pPr lvl="1"/>
            <a:r>
              <a:rPr lang="en-IE" dirty="0" smtClean="0"/>
              <a:t>Draw your custom axes using axis()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Add curves, lines, other points</a:t>
            </a:r>
          </a:p>
          <a:p>
            <a:pPr lvl="1"/>
            <a:r>
              <a:rPr lang="en-IE" dirty="0" smtClean="0"/>
              <a:t>lines()</a:t>
            </a:r>
          </a:p>
          <a:p>
            <a:pPr lvl="1"/>
            <a:r>
              <a:rPr lang="en-IE" dirty="0" err="1" smtClean="0"/>
              <a:t>abline</a:t>
            </a:r>
            <a:r>
              <a:rPr lang="en-IE" dirty="0" smtClean="0"/>
              <a:t>()</a:t>
            </a:r>
          </a:p>
          <a:p>
            <a:pPr lvl="1"/>
            <a:r>
              <a:rPr lang="en-IE" dirty="0"/>
              <a:t>c</a:t>
            </a:r>
            <a:r>
              <a:rPr lang="en-IE" dirty="0" smtClean="0"/>
              <a:t>urve()</a:t>
            </a:r>
          </a:p>
          <a:p>
            <a:pPr lvl="1"/>
            <a:r>
              <a:rPr lang="en-IE" dirty="0" smtClean="0"/>
              <a:t>points()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Find the coordinates of points using locator()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16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More features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 t="17964"/>
          <a:stretch>
            <a:fillRect/>
          </a:stretch>
        </p:blipFill>
        <p:spPr bwMode="auto">
          <a:xfrm>
            <a:off x="5441932" y="2064561"/>
            <a:ext cx="3702068" cy="4600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134" y="1397856"/>
            <a:ext cx="4033324" cy="500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Accolade fermante 7"/>
          <p:cNvSpPr/>
          <p:nvPr/>
        </p:nvSpPr>
        <p:spPr>
          <a:xfrm>
            <a:off x="4628271" y="1308295"/>
            <a:ext cx="717452" cy="5233182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3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52541" y="1825625"/>
            <a:ext cx="857112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Plot the length Vs weight of </a:t>
            </a:r>
          </a:p>
          <a:p>
            <a:pPr marL="457200" lvl="1" indent="0">
              <a:buNone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fish from the Moy river with small points, limit weight axis to 10 </a:t>
            </a:r>
            <a:r>
              <a:rPr lang="en-IE" sz="1800" dirty="0" smtClean="0"/>
              <a:t>(see </a:t>
            </a:r>
            <a:r>
              <a:rPr lang="en-IE" sz="1800" dirty="0" err="1" smtClean="0"/>
              <a:t>pch</a:t>
            </a:r>
            <a:r>
              <a:rPr lang="en-IE" sz="1800" dirty="0" smtClean="0"/>
              <a:t> and </a:t>
            </a:r>
            <a:r>
              <a:rPr lang="en-IE" sz="1800" dirty="0" err="1" smtClean="0"/>
              <a:t>ylim</a:t>
            </a:r>
            <a:r>
              <a:rPr lang="en-IE" sz="1800" dirty="0" smtClean="0"/>
              <a:t> arguments)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Show us your artsy side, play with the arguments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all fish with a different </a:t>
            </a:r>
            <a:r>
              <a:rPr lang="en-IE" dirty="0" err="1"/>
              <a:t>color</a:t>
            </a:r>
            <a:r>
              <a:rPr lang="en-IE" dirty="0"/>
              <a:t> per river (see col argument, use river data as numeric)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3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138" y="1560111"/>
            <a:ext cx="7886700" cy="2852737"/>
          </a:xfrm>
        </p:spPr>
        <p:txBody>
          <a:bodyPr>
            <a:normAutofit fontScale="90000"/>
          </a:bodyPr>
          <a:lstStyle/>
          <a:p>
            <a:r>
              <a:rPr lang="en-IE" sz="5400" dirty="0" smtClean="0"/>
              <a:t>1.2 R Basic</a:t>
            </a:r>
            <a:br>
              <a:rPr lang="en-IE" sz="5400" dirty="0" smtClean="0"/>
            </a:br>
            <a:r>
              <a:rPr lang="en-IE" sz="3100" dirty="0" smtClean="0"/>
              <a:t>Console</a:t>
            </a:r>
            <a:br>
              <a:rPr lang="en-IE" sz="3100" dirty="0" smtClean="0"/>
            </a:br>
            <a:r>
              <a:rPr lang="en-IE" sz="3100" dirty="0" smtClean="0"/>
              <a:t>Variables</a:t>
            </a:r>
            <a:br>
              <a:rPr lang="en-IE" sz="3100" dirty="0" smtClean="0"/>
            </a:br>
            <a:r>
              <a:rPr lang="en-IE" sz="3100" dirty="0" smtClean="0"/>
              <a:t>Scripts</a:t>
            </a:r>
            <a:br>
              <a:rPr lang="en-IE" sz="3100" dirty="0" smtClean="0"/>
            </a:br>
            <a:r>
              <a:rPr lang="en-IE" sz="3100" dirty="0" smtClean="0"/>
              <a:t>Functions</a:t>
            </a:r>
            <a:br>
              <a:rPr lang="en-IE" sz="3100" dirty="0" smtClean="0"/>
            </a:br>
            <a:r>
              <a:rPr lang="en-IE" sz="3100" dirty="0" err="1" smtClean="0"/>
              <a:t>Rstudio</a:t>
            </a:r>
            <a:r>
              <a:rPr lang="en-IE" sz="3100" dirty="0" smtClean="0"/>
              <a:t/>
            </a:r>
            <a:br>
              <a:rPr lang="en-IE" sz="3100" dirty="0" smtClean="0"/>
            </a:br>
            <a:r>
              <a:rPr lang="en-IE" sz="3100" dirty="0" smtClean="0"/>
              <a:t>Good practices</a:t>
            </a:r>
            <a:endParaRPr lang="en-IE" sz="3100" dirty="0"/>
          </a:p>
        </p:txBody>
      </p:sp>
    </p:spTree>
    <p:extLst>
      <p:ext uri="{BB962C8B-B14F-4D97-AF65-F5344CB8AC3E}">
        <p14:creationId xmlns:p14="http://schemas.microsoft.com/office/powerpoint/2010/main" val="155351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1" y="1709739"/>
            <a:ext cx="8877992" cy="2852737"/>
          </a:xfrm>
        </p:spPr>
        <p:txBody>
          <a:bodyPr/>
          <a:lstStyle/>
          <a:p>
            <a:r>
              <a:rPr lang="en-IE" dirty="0" smtClean="0"/>
              <a:t>4.3 Global graphics settings</a:t>
            </a:r>
            <a:endParaRPr lang="en-I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</a:t>
            </a:r>
            <a:r>
              <a:rPr lang="en-IE" dirty="0" smtClean="0"/>
              <a:t>ar()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520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par(), global parameters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173" y="2420923"/>
            <a:ext cx="865163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E" sz="3600" dirty="0" smtClean="0"/>
              <a:t>To query graphical parameters</a:t>
            </a:r>
          </a:p>
          <a:p>
            <a:pPr algn="ctr"/>
            <a:endParaRPr lang="en-IE" sz="3600" dirty="0" smtClean="0"/>
          </a:p>
          <a:p>
            <a:pPr marL="0" indent="0" algn="ctr">
              <a:buNone/>
            </a:pPr>
            <a:r>
              <a:rPr lang="en-IE" sz="3600" dirty="0" smtClean="0"/>
              <a:t>Sets parameters </a:t>
            </a:r>
            <a:r>
              <a:rPr lang="en-IE" sz="3600" dirty="0" smtClean="0">
                <a:solidFill>
                  <a:srgbClr val="FF0000"/>
                </a:solidFill>
              </a:rPr>
              <a:t>for all subsequent graphics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96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par(), split graph window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370" y="1523149"/>
            <a:ext cx="8651630" cy="4351338"/>
          </a:xfrm>
        </p:spPr>
        <p:txBody>
          <a:bodyPr/>
          <a:lstStyle/>
          <a:p>
            <a:r>
              <a:rPr lang="en-IE" dirty="0" smtClean="0"/>
              <a:t>2 argument to specify number of row and colons</a:t>
            </a:r>
          </a:p>
          <a:p>
            <a:pPr lvl="1"/>
            <a:r>
              <a:rPr lang="en-IE" dirty="0" err="1" smtClean="0"/>
              <a:t>mfcol</a:t>
            </a:r>
            <a:r>
              <a:rPr lang="en-IE" dirty="0" smtClean="0"/>
              <a:t> : fill by columns</a:t>
            </a:r>
            <a:endParaRPr lang="en-IE" dirty="0"/>
          </a:p>
          <a:p>
            <a:pPr lvl="1"/>
            <a:r>
              <a:rPr lang="en-IE" dirty="0" err="1" smtClean="0"/>
              <a:t>mfrow</a:t>
            </a:r>
            <a:r>
              <a:rPr lang="en-IE" dirty="0" smtClean="0"/>
              <a:t> : fill by row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 rot="20725925">
            <a:off x="4949373" y="22352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 smtClean="0">
                <a:solidFill>
                  <a:srgbClr val="FF0000"/>
                </a:solidFill>
              </a:rPr>
              <a:t>Pick one !</a:t>
            </a:r>
            <a:endParaRPr lang="en-IE" b="1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97" y="3190812"/>
            <a:ext cx="1916031" cy="30118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627" y="3069183"/>
            <a:ext cx="5493063" cy="325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4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par(), margins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370" y="1325563"/>
            <a:ext cx="8651630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en-IE" dirty="0"/>
              <a:t>inner </a:t>
            </a:r>
            <a:r>
              <a:rPr lang="en-IE" dirty="0" smtClean="0"/>
              <a:t>margin: mar</a:t>
            </a:r>
            <a:r>
              <a:rPr lang="en-IE" dirty="0"/>
              <a:t>()</a:t>
            </a:r>
            <a:endParaRPr lang="en-IE" dirty="0" smtClean="0"/>
          </a:p>
          <a:p>
            <a:pPr marL="457200" lvl="1" indent="0">
              <a:buNone/>
            </a:pPr>
            <a:r>
              <a:rPr lang="en-IE" dirty="0" smtClean="0"/>
              <a:t>outer margins: and </a:t>
            </a:r>
            <a:r>
              <a:rPr lang="en-IE" dirty="0" err="1" smtClean="0"/>
              <a:t>oma</a:t>
            </a:r>
            <a:r>
              <a:rPr lang="en-IE" dirty="0" smtClean="0"/>
              <a:t>()</a:t>
            </a:r>
          </a:p>
          <a:p>
            <a:pPr marL="457200" lvl="1" indent="0">
              <a:buNone/>
            </a:pPr>
            <a:r>
              <a:rPr lang="en-IE" dirty="0" smtClean="0"/>
              <a:t>4 values each, start  from bottom and clockwise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41254" y="3975242"/>
            <a:ext cx="2280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dirty="0"/>
              <a:t>http://rgraphics.limnology.wisc.edu/rmargins_sf.php</a:t>
            </a:r>
          </a:p>
        </p:txBody>
      </p:sp>
      <p:pic>
        <p:nvPicPr>
          <p:cNvPr id="8" name="Picture 2" descr="Résultat de recherche d'images pour &quot;R par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95" y="2651125"/>
            <a:ext cx="4098017" cy="409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13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86438" y="1825625"/>
            <a:ext cx="8857561" cy="4351338"/>
          </a:xfrm>
        </p:spPr>
        <p:txBody>
          <a:bodyPr>
            <a:normAutofit fontScale="92500" lnSpcReduction="20000"/>
          </a:bodyPr>
          <a:lstStyle/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</a:t>
            </a:r>
            <a:r>
              <a:rPr lang="en-IE" dirty="0"/>
              <a:t>x11() to create new graph </a:t>
            </a:r>
            <a:r>
              <a:rPr lang="en-IE" dirty="0" smtClean="0"/>
              <a:t>windows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argument </a:t>
            </a:r>
            <a:r>
              <a:rPr lang="en-IE" dirty="0" err="1"/>
              <a:t>m</a:t>
            </a:r>
            <a:r>
              <a:rPr lang="en-IE" dirty="0" err="1" smtClean="0"/>
              <a:t>frow</a:t>
            </a:r>
            <a:r>
              <a:rPr lang="en-IE" dirty="0" smtClean="0"/>
              <a:t> of par() to allow for 3 graphics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argument </a:t>
            </a:r>
            <a:r>
              <a:rPr lang="en-IE" dirty="0" err="1" smtClean="0"/>
              <a:t>oma</a:t>
            </a:r>
            <a:r>
              <a:rPr lang="en-IE" dirty="0" smtClean="0"/>
              <a:t> of par() to make really small outer margins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Add 3 graphics on the figure panel (your choice)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that panel as a .pdf file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22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 smtClean="0"/>
              <a:t>More on graphics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143" y="1430950"/>
            <a:ext cx="8426547" cy="2676036"/>
          </a:xfrm>
        </p:spPr>
        <p:txBody>
          <a:bodyPr>
            <a:normAutofit fontScale="55000" lnSpcReduction="20000"/>
          </a:bodyPr>
          <a:lstStyle/>
          <a:p>
            <a:r>
              <a:rPr lang="en-IE" dirty="0" err="1" smtClean="0"/>
              <a:t>ggplot</a:t>
            </a:r>
            <a:r>
              <a:rPr lang="en-IE" dirty="0" smtClean="0"/>
              <a:t> </a:t>
            </a:r>
          </a:p>
          <a:p>
            <a:pPr lvl="1"/>
            <a:r>
              <a:rPr lang="en-IE" dirty="0" smtClean="0"/>
              <a:t>Sarah </a:t>
            </a:r>
            <a:r>
              <a:rPr lang="en-IE" dirty="0" err="1"/>
              <a:t>BIGFish</a:t>
            </a:r>
            <a:r>
              <a:rPr lang="en-IE" dirty="0"/>
              <a:t> talk documents </a:t>
            </a:r>
            <a:r>
              <a:rPr lang="en-IE" dirty="0">
                <a:hlinkClick r:id="rId2"/>
              </a:rPr>
              <a:t>https://</a:t>
            </a:r>
            <a:r>
              <a:rPr lang="en-IE" dirty="0" smtClean="0">
                <a:hlinkClick r:id="rId2"/>
              </a:rPr>
              <a:t>bigfish.joomla.com/meetings</a:t>
            </a:r>
            <a:endParaRPr lang="en-IE" dirty="0" smtClean="0"/>
          </a:p>
          <a:p>
            <a:pPr lvl="1"/>
            <a:r>
              <a:rPr lang="en-IE" dirty="0">
                <a:hlinkClick r:id="rId3"/>
              </a:rPr>
              <a:t>http://www.cookbook-r.com/Graphs/Axes_(ggplot2</a:t>
            </a:r>
            <a:r>
              <a:rPr lang="en-IE" dirty="0" smtClean="0">
                <a:hlinkClick r:id="rId3"/>
              </a:rPr>
              <a:t>)/</a:t>
            </a:r>
            <a:endParaRPr lang="en-IE" dirty="0" smtClean="0"/>
          </a:p>
          <a:p>
            <a:pPr lvl="1"/>
            <a:r>
              <a:rPr lang="en-IE" dirty="0" smtClean="0"/>
              <a:t>Extra code folder</a:t>
            </a:r>
          </a:p>
          <a:p>
            <a:pPr lvl="1"/>
            <a:endParaRPr lang="en-IE" dirty="0"/>
          </a:p>
          <a:p>
            <a:pPr marL="228600" lvl="1">
              <a:spcBef>
                <a:spcPts val="1000"/>
              </a:spcBef>
            </a:pPr>
            <a:r>
              <a:rPr lang="en-IE" dirty="0" smtClean="0"/>
              <a:t>maps : see Hans course </a:t>
            </a:r>
            <a:r>
              <a:rPr lang="en-IE" dirty="0">
                <a:hlinkClick r:id="rId2"/>
              </a:rPr>
              <a:t>https://</a:t>
            </a:r>
            <a:r>
              <a:rPr lang="en-IE" dirty="0" smtClean="0">
                <a:hlinkClick r:id="rId2"/>
              </a:rPr>
              <a:t>bigfish.joomla.com/meetings</a:t>
            </a:r>
            <a:endParaRPr lang="en-IE" dirty="0" smtClean="0"/>
          </a:p>
          <a:p>
            <a:endParaRPr lang="en-IE" dirty="0" smtClean="0">
              <a:hlinkClick r:id="rId4"/>
            </a:endParaRPr>
          </a:p>
          <a:p>
            <a:r>
              <a:rPr lang="en-IE" dirty="0" smtClean="0">
                <a:hlinkClick r:id="rId4"/>
              </a:rPr>
              <a:t>http</a:t>
            </a:r>
            <a:r>
              <a:rPr lang="en-IE" dirty="0">
                <a:hlinkClick r:id="rId4"/>
              </a:rPr>
              <a:t>://</a:t>
            </a:r>
            <a:r>
              <a:rPr lang="en-IE" dirty="0" smtClean="0">
                <a:hlinkClick r:id="rId4"/>
              </a:rPr>
              <a:t>girke.bioinformatics.ucr.edu/GEN242/vignettes/15_Rgraphics/Rgraphics.html</a:t>
            </a:r>
            <a:endParaRPr lang="en-IE" dirty="0" smtClean="0"/>
          </a:p>
          <a:p>
            <a:endParaRPr lang="en-IE" dirty="0"/>
          </a:p>
          <a:p>
            <a:r>
              <a:rPr lang="en-IE" dirty="0">
                <a:hlinkClick r:id="rId5"/>
              </a:rPr>
              <a:t>http://www.r-graph-gallery.com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ésultat de recherche d'images pour &quot;R graphics second edition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40" y="4212373"/>
            <a:ext cx="1646959" cy="250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36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>
            <a:normAutofit/>
          </a:bodyPr>
          <a:lstStyle/>
          <a:p>
            <a:pPr algn="just"/>
            <a:r>
              <a:rPr lang="en-IE" sz="5400" dirty="0" smtClean="0"/>
              <a:t>6. Repetitive &amp; conditional tasks</a:t>
            </a:r>
            <a:endParaRPr lang="en-IE" sz="5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6211438" cy="1500187"/>
          </a:xfrm>
        </p:spPr>
        <p:txBody>
          <a:bodyPr>
            <a:normAutofit fontScale="85000" lnSpcReduction="10000"/>
          </a:bodyPr>
          <a:lstStyle/>
          <a:p>
            <a:r>
              <a:rPr lang="en-IE" dirty="0" smtClean="0"/>
              <a:t>How to avoid loops, well because they are </a:t>
            </a:r>
          </a:p>
          <a:p>
            <a:r>
              <a:rPr lang="en-IE" dirty="0"/>
              <a:t>	</a:t>
            </a:r>
            <a:r>
              <a:rPr lang="en-IE" dirty="0" smtClean="0"/>
              <a:t>- slow (not always the case)</a:t>
            </a:r>
          </a:p>
          <a:p>
            <a:r>
              <a:rPr lang="en-IE" dirty="0"/>
              <a:t>	</a:t>
            </a:r>
            <a:r>
              <a:rPr lang="en-IE" dirty="0" smtClean="0"/>
              <a:t>- because they are more complicated to write</a:t>
            </a:r>
          </a:p>
          <a:p>
            <a:r>
              <a:rPr lang="en-IE" dirty="0" smtClean="0"/>
              <a:t>How to make loops when you have no choice</a:t>
            </a:r>
            <a:endParaRPr lang="en-IE" dirty="0"/>
          </a:p>
        </p:txBody>
      </p:sp>
      <p:pic>
        <p:nvPicPr>
          <p:cNvPr id="1026" name="Picture 2" descr="Résultat de recherche d'images pour &quot;loop programming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459" y="4937664"/>
            <a:ext cx="5460037" cy="171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4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78587"/>
          </a:xfrm>
        </p:spPr>
        <p:txBody>
          <a:bodyPr>
            <a:normAutofit/>
          </a:bodyPr>
          <a:lstStyle/>
          <a:p>
            <a:r>
              <a:rPr lang="en-IE" sz="5400" dirty="0" smtClean="0"/>
              <a:t>6.1 Applying the same function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2800" dirty="0" smtClean="0"/>
              <a:t>- over one dimension of a matrix/</a:t>
            </a:r>
            <a:r>
              <a:rPr lang="en-IE" sz="2800" dirty="0" err="1" smtClean="0"/>
              <a:t>dataframe</a:t>
            </a:r>
            <a:r>
              <a:rPr lang="en-IE" sz="2800" dirty="0" smtClean="0"/>
              <a:t>/array, apply()</a:t>
            </a:r>
            <a:br>
              <a:rPr lang="en-IE" sz="2800" dirty="0" smtClean="0"/>
            </a:br>
            <a:r>
              <a:rPr lang="en-IE" sz="2800" dirty="0" smtClean="0"/>
              <a:t>- by factor levels on a vector, matrix, </a:t>
            </a:r>
            <a:r>
              <a:rPr lang="en-IE" sz="2800" dirty="0" err="1" smtClean="0"/>
              <a:t>dataframe</a:t>
            </a:r>
            <a:r>
              <a:rPr lang="en-IE" sz="2800" dirty="0" smtClean="0"/>
              <a:t>, </a:t>
            </a:r>
            <a:r>
              <a:rPr lang="en-IE" sz="2800" dirty="0" err="1" smtClean="0"/>
              <a:t>tapply</a:t>
            </a:r>
            <a:r>
              <a:rPr lang="en-IE" sz="2800" dirty="0" smtClean="0"/>
              <a:t> &amp; by</a:t>
            </a:r>
            <a:r>
              <a:rPr lang="en-IE" sz="2800" dirty="0"/>
              <a:t>() </a:t>
            </a:r>
            <a:r>
              <a:rPr lang="en-IE" sz="2800" dirty="0" smtClean="0"/>
              <a:t/>
            </a:r>
            <a:br>
              <a:rPr lang="en-IE" sz="2800" dirty="0" smtClean="0"/>
            </a:br>
            <a:r>
              <a:rPr lang="en-IE" sz="2800" dirty="0" smtClean="0"/>
              <a:t/>
            </a:r>
            <a:br>
              <a:rPr lang="en-IE" sz="2800" dirty="0" smtClean="0"/>
            </a:br>
            <a:r>
              <a:rPr lang="en-IE" sz="2000" dirty="0" smtClean="0"/>
              <a:t>(over elements of a list, </a:t>
            </a:r>
            <a:r>
              <a:rPr lang="en-IE" sz="2000" dirty="0" err="1"/>
              <a:t>sapply</a:t>
            </a:r>
            <a:r>
              <a:rPr lang="en-IE" sz="2000" dirty="0"/>
              <a:t>() and </a:t>
            </a:r>
            <a:r>
              <a:rPr lang="en-IE" sz="2000" dirty="0" err="1"/>
              <a:t>lapply</a:t>
            </a:r>
            <a:r>
              <a:rPr lang="en-IE" sz="2000" dirty="0" smtClean="0"/>
              <a:t>(), see extras section) </a:t>
            </a: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277956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/>
          <a:lstStyle/>
          <a:p>
            <a:r>
              <a:rPr lang="en-IE" dirty="0" smtClean="0"/>
              <a:t>Applying across dimensions : apply()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357793"/>
            <a:ext cx="8515350" cy="4351338"/>
          </a:xfrm>
        </p:spPr>
        <p:txBody>
          <a:bodyPr/>
          <a:lstStyle/>
          <a:p>
            <a:r>
              <a:rPr lang="en-IE" dirty="0" smtClean="0"/>
              <a:t>To perform an operation by rows or columns of matrix/</a:t>
            </a:r>
            <a:r>
              <a:rPr lang="en-IE" dirty="0" err="1" smtClean="0"/>
              <a:t>dataframe</a:t>
            </a:r>
            <a:r>
              <a:rPr lang="en-IE" dirty="0" smtClean="0"/>
              <a:t>/array</a:t>
            </a:r>
          </a:p>
          <a:p>
            <a:endParaRPr lang="en-IE" dirty="0"/>
          </a:p>
          <a:p>
            <a:r>
              <a:rPr lang="en-IE" dirty="0" smtClean="0"/>
              <a:t>For instance to get quantiles by rows</a:t>
            </a:r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3"/>
          <p:cNvCxnSpPr/>
          <p:nvPr/>
        </p:nvCxnSpPr>
        <p:spPr>
          <a:xfrm flipH="1">
            <a:off x="3761840" y="380197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23750" y="3651930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>
                <a:solidFill>
                  <a:prstClr val="black"/>
                </a:solidFill>
              </a:rPr>
              <a:t>x, the data you want to use</a:t>
            </a:r>
            <a:endParaRPr lang="en-IE" sz="1350" dirty="0">
              <a:solidFill>
                <a:prstClr val="black"/>
              </a:solidFill>
            </a:endParaRPr>
          </a:p>
        </p:txBody>
      </p:sp>
      <p:cxnSp>
        <p:nvCxnSpPr>
          <p:cNvPr id="9" name="Straight Arrow Connector 3"/>
          <p:cNvCxnSpPr/>
          <p:nvPr/>
        </p:nvCxnSpPr>
        <p:spPr>
          <a:xfrm flipH="1">
            <a:off x="3761840" y="4255455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23750" y="4105414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>
                <a:solidFill>
                  <a:prstClr val="black"/>
                </a:solidFill>
              </a:rPr>
              <a:t>1 for rows and 2 for columns</a:t>
            </a:r>
            <a:endParaRPr lang="en-IE" sz="1350" dirty="0">
              <a:solidFill>
                <a:prstClr val="black"/>
              </a:solidFill>
            </a:endParaRPr>
          </a:p>
        </p:txBody>
      </p:sp>
      <p:cxnSp>
        <p:nvCxnSpPr>
          <p:cNvPr id="11" name="Straight Arrow Connector 3"/>
          <p:cNvCxnSpPr/>
          <p:nvPr/>
        </p:nvCxnSpPr>
        <p:spPr>
          <a:xfrm flipH="1">
            <a:off x="3761840" y="4708939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23750" y="4558898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>
                <a:solidFill>
                  <a:prstClr val="black"/>
                </a:solidFill>
              </a:rPr>
              <a:t>The function you want to use</a:t>
            </a:r>
            <a:endParaRPr lang="en-IE" sz="135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23750" y="5012382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>
                <a:solidFill>
                  <a:prstClr val="black"/>
                </a:solidFill>
              </a:rPr>
              <a:t>Argument linked to quantile()</a:t>
            </a:r>
            <a:endParaRPr lang="en-IE" sz="1350" dirty="0">
              <a:solidFill>
                <a:prstClr val="black"/>
              </a:solidFill>
            </a:endParaRPr>
          </a:p>
        </p:txBody>
      </p:sp>
      <p:cxnSp>
        <p:nvCxnSpPr>
          <p:cNvPr id="14" name="Straight Arrow Connector 3"/>
          <p:cNvCxnSpPr/>
          <p:nvPr/>
        </p:nvCxnSpPr>
        <p:spPr>
          <a:xfrm flipH="1">
            <a:off x="3761840" y="5162423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1877" y="3639792"/>
            <a:ext cx="2629267" cy="177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90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/>
              <a:t>Apply </a:t>
            </a:r>
            <a:r>
              <a:rPr lang="en-IE" dirty="0" smtClean="0"/>
              <a:t>functions by factor(s)</a:t>
            </a:r>
            <a:br>
              <a:rPr lang="en-IE" dirty="0" smtClean="0"/>
            </a:br>
            <a:r>
              <a:rPr lang="en-IE" dirty="0" err="1" smtClean="0"/>
              <a:t>tapply</a:t>
            </a:r>
            <a:r>
              <a:rPr lang="en-IE" dirty="0" smtClean="0"/>
              <a:t>()</a:t>
            </a:r>
            <a:endParaRPr lang="en-IE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691" y="1664262"/>
            <a:ext cx="9019309" cy="4351338"/>
          </a:xfrm>
        </p:spPr>
        <p:txBody>
          <a:bodyPr/>
          <a:lstStyle/>
          <a:p>
            <a:r>
              <a:rPr lang="en-IE" sz="2400" dirty="0" smtClean="0"/>
              <a:t>Applies function on vectors only (X argument) </a:t>
            </a:r>
          </a:p>
          <a:p>
            <a:endParaRPr lang="en-IE" sz="2400" dirty="0" smtClean="0"/>
          </a:p>
          <a:p>
            <a:r>
              <a:rPr lang="en-IE" sz="2400" dirty="0" smtClean="0"/>
              <a:t>Factor or combination of factors entered as list (INDEX argument)</a:t>
            </a:r>
          </a:p>
          <a:p>
            <a:endParaRPr lang="en-IE" sz="2400" dirty="0" smtClean="0"/>
          </a:p>
          <a:p>
            <a:r>
              <a:rPr lang="en-IE" sz="2400" dirty="0" smtClean="0"/>
              <a:t>function to use, no () (FUN argument)</a:t>
            </a:r>
          </a:p>
          <a:p>
            <a:endParaRPr lang="en-IE" sz="2400" dirty="0"/>
          </a:p>
          <a:p>
            <a:r>
              <a:rPr lang="en-IE" sz="2400" dirty="0" smtClean="0"/>
              <a:t>Produces matrix type output</a:t>
            </a:r>
            <a:endParaRPr lang="en-IE" sz="2400" dirty="0"/>
          </a:p>
          <a:p>
            <a:pPr lvl="1"/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0103" y="5144217"/>
            <a:ext cx="6811716" cy="1023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7114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What’s R 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13540"/>
            <a:ext cx="8331200" cy="3263504"/>
          </a:xfrm>
        </p:spPr>
        <p:txBody>
          <a:bodyPr>
            <a:normAutofit fontScale="77500" lnSpcReduction="20000"/>
          </a:bodyPr>
          <a:lstStyle/>
          <a:p>
            <a:r>
              <a:rPr lang="en-IE" dirty="0" smtClean="0"/>
              <a:t>Open source programming language for statistical computing</a:t>
            </a:r>
          </a:p>
          <a:p>
            <a:endParaRPr lang="en-IE" dirty="0"/>
          </a:p>
          <a:p>
            <a:r>
              <a:rPr lang="en-IE" dirty="0" smtClean="0"/>
              <a:t>Derived from S developed in 1993 by </a:t>
            </a:r>
            <a:r>
              <a:rPr lang="en-IE" dirty="0"/>
              <a:t>the Bell Labs and John </a:t>
            </a:r>
            <a:r>
              <a:rPr lang="en-IE" dirty="0" smtClean="0"/>
              <a:t>Chalmers</a:t>
            </a:r>
          </a:p>
          <a:p>
            <a:endParaRPr lang="en-IE" dirty="0"/>
          </a:p>
          <a:p>
            <a:r>
              <a:rPr lang="en-IE" dirty="0" smtClean="0"/>
              <a:t>Creators : </a:t>
            </a:r>
            <a:r>
              <a:rPr lang="en-IE" dirty="0"/>
              <a:t> </a:t>
            </a:r>
            <a:r>
              <a:rPr lang="en-IE" dirty="0">
                <a:hlinkClick r:id="rId2" tooltip="Ross Ihaka"/>
              </a:rPr>
              <a:t>Ross Ihaka</a:t>
            </a:r>
            <a:r>
              <a:rPr lang="en-IE" dirty="0"/>
              <a:t> and </a:t>
            </a:r>
            <a:r>
              <a:rPr lang="en-IE" dirty="0">
                <a:hlinkClick r:id="rId3" tooltip="Robert Gentleman (statistician)"/>
              </a:rPr>
              <a:t>Robert </a:t>
            </a:r>
            <a:r>
              <a:rPr lang="en-IE" dirty="0" smtClean="0">
                <a:hlinkClick r:id="rId3" tooltip="Robert Gentleman (statistician)"/>
              </a:rPr>
              <a:t>Gentleman</a:t>
            </a:r>
            <a:r>
              <a:rPr lang="en-IE" dirty="0"/>
              <a:t> </a:t>
            </a:r>
            <a:r>
              <a:rPr lang="en-IE" dirty="0" smtClean="0"/>
              <a:t>(</a:t>
            </a:r>
            <a:r>
              <a:rPr lang="en-IE" dirty="0" smtClean="0">
                <a:hlinkClick r:id="rId4"/>
              </a:rPr>
              <a:t>University </a:t>
            </a:r>
            <a:r>
              <a:rPr lang="en-IE" dirty="0">
                <a:hlinkClick r:id="rId4"/>
              </a:rPr>
              <a:t>of </a:t>
            </a:r>
            <a:r>
              <a:rPr lang="en-IE" dirty="0" smtClean="0">
                <a:hlinkClick r:id="rId4"/>
              </a:rPr>
              <a:t>Auckland</a:t>
            </a:r>
            <a:endParaRPr lang="en-IE" dirty="0" smtClean="0"/>
          </a:p>
          <a:p>
            <a:endParaRPr lang="en-IE" dirty="0"/>
          </a:p>
          <a:p>
            <a:r>
              <a:rPr lang="en-IE" dirty="0" smtClean="0"/>
              <a:t>Project start in 1992, first release 1995, first stable version in 2000</a:t>
            </a:r>
            <a:endParaRPr lang="en-IE" dirty="0"/>
          </a:p>
          <a:p>
            <a:endParaRPr lang="en-IE" dirty="0"/>
          </a:p>
          <a:p>
            <a:r>
              <a:rPr lang="en-IE" dirty="0" smtClean="0"/>
              <a:t>Available at </a:t>
            </a:r>
            <a:r>
              <a:rPr lang="en-IE" dirty="0" smtClean="0">
                <a:hlinkClick r:id="rId5"/>
              </a:rPr>
              <a:t>https</a:t>
            </a:r>
            <a:r>
              <a:rPr lang="en-IE" dirty="0">
                <a:hlinkClick r:id="rId5"/>
              </a:rPr>
              <a:t>://www.r-project.org/</a:t>
            </a:r>
            <a:endParaRPr lang="en-IE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56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 smtClean="0"/>
              <a:t>Applying functions by factor(s)</a:t>
            </a:r>
            <a:r>
              <a:rPr lang="en-IE" dirty="0"/>
              <a:t/>
            </a:r>
            <a:br>
              <a:rPr lang="en-IE" dirty="0"/>
            </a:br>
            <a:r>
              <a:rPr lang="en-IE" dirty="0" smtClean="0"/>
              <a:t>by()</a:t>
            </a:r>
            <a:endParaRPr lang="en-IE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561" y="1905000"/>
            <a:ext cx="8377129" cy="4795195"/>
          </a:xfrm>
        </p:spPr>
        <p:txBody>
          <a:bodyPr/>
          <a:lstStyle/>
          <a:p>
            <a:r>
              <a:rPr lang="en-IE" sz="2400" dirty="0" smtClean="0"/>
              <a:t>Can be used on </a:t>
            </a:r>
            <a:r>
              <a:rPr lang="en-IE" sz="2400" dirty="0" err="1" smtClean="0"/>
              <a:t>dataframe</a:t>
            </a:r>
            <a:r>
              <a:rPr lang="en-IE" sz="2400" dirty="0" smtClean="0"/>
              <a:t> </a:t>
            </a:r>
            <a:r>
              <a:rPr lang="en-IE" sz="1600" dirty="0" smtClean="0">
                <a:solidFill>
                  <a:srgbClr val="C00000"/>
                </a:solidFill>
              </a:rPr>
              <a:t>(and lists)</a:t>
            </a:r>
          </a:p>
          <a:p>
            <a:endParaRPr lang="en-IE" sz="1600" dirty="0">
              <a:solidFill>
                <a:srgbClr val="C00000"/>
              </a:solidFill>
            </a:endParaRPr>
          </a:p>
          <a:p>
            <a:r>
              <a:rPr lang="en-IE" sz="2400" dirty="0" smtClean="0"/>
              <a:t>Outputs of type list</a:t>
            </a:r>
          </a:p>
          <a:p>
            <a:endParaRPr lang="en-IE" sz="1600" dirty="0" smtClean="0">
              <a:solidFill>
                <a:srgbClr val="C00000"/>
              </a:solidFill>
            </a:endParaRPr>
          </a:p>
          <a:p>
            <a:r>
              <a:rPr lang="en-IE" sz="2400" dirty="0" smtClean="0"/>
              <a:t>Allows functions </a:t>
            </a:r>
          </a:p>
          <a:p>
            <a:pPr lvl="1"/>
            <a:r>
              <a:rPr lang="en-IE" sz="1800" dirty="0" smtClean="0"/>
              <a:t>More complicated and customized</a:t>
            </a:r>
            <a:endParaRPr lang="en-IE" sz="1800" dirty="0" smtClean="0">
              <a:solidFill>
                <a:srgbClr val="C00000"/>
              </a:solidFill>
            </a:endParaRPr>
          </a:p>
          <a:p>
            <a:pPr lvl="1"/>
            <a:r>
              <a:rPr lang="en-IE" sz="1800" dirty="0" smtClean="0"/>
              <a:t>Returning outputs base on several columns of the </a:t>
            </a:r>
            <a:r>
              <a:rPr lang="en-IE" sz="1800" dirty="0" err="1" smtClean="0"/>
              <a:t>dataframe</a:t>
            </a:r>
            <a:r>
              <a:rPr lang="en-IE" sz="1800" dirty="0" smtClean="0"/>
              <a:t> </a:t>
            </a:r>
          </a:p>
          <a:p>
            <a:pPr lvl="1"/>
            <a:endParaRPr lang="en-IE" sz="1800" dirty="0"/>
          </a:p>
          <a:p>
            <a:pPr lvl="1"/>
            <a:endParaRPr lang="en-IE" sz="1800" dirty="0" smtClean="0"/>
          </a:p>
          <a:p>
            <a:pPr marL="457200" lvl="1" indent="0" algn="ctr">
              <a:buNone/>
            </a:pPr>
            <a:r>
              <a:rPr lang="en-IE" sz="3200" dirty="0" smtClean="0">
                <a:solidFill>
                  <a:srgbClr val="C00000"/>
                </a:solidFill>
              </a:rPr>
              <a:t>See extras section</a:t>
            </a:r>
            <a:endParaRPr lang="en-IE" sz="3200" dirty="0" smtClean="0"/>
          </a:p>
          <a:p>
            <a:endParaRPr lang="en-IE" dirty="0" smtClean="0"/>
          </a:p>
          <a:p>
            <a:endParaRPr lang="en-IE" dirty="0" smtClean="0"/>
          </a:p>
          <a:p>
            <a:pPr lvl="1"/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22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8610601" cy="994172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Including ‘applied functions’ arguments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47650" y="1241731"/>
            <a:ext cx="8801099" cy="3627724"/>
          </a:xfrm>
        </p:spPr>
        <p:txBody>
          <a:bodyPr>
            <a:normAutofit/>
          </a:bodyPr>
          <a:lstStyle/>
          <a:p>
            <a:r>
              <a:rPr lang="en-IE" dirty="0" smtClean="0"/>
              <a:t>When specifying FUN / MARGIN, you may need to include further arguments </a:t>
            </a:r>
          </a:p>
          <a:p>
            <a:endParaRPr lang="en-IE" dirty="0" smtClean="0"/>
          </a:p>
          <a:p>
            <a:r>
              <a:rPr lang="en-IE" dirty="0" smtClean="0"/>
              <a:t>You add that / those argument within apply(), by()…</a:t>
            </a:r>
            <a:endParaRPr lang="en-IE" dirty="0"/>
          </a:p>
          <a:p>
            <a:endParaRPr lang="en-IE" dirty="0"/>
          </a:p>
          <a:p>
            <a:r>
              <a:rPr lang="en-IE" dirty="0" smtClean="0"/>
              <a:t>Example, for dealing with NA</a:t>
            </a:r>
            <a:endParaRPr lang="en-I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164" y="4555575"/>
            <a:ext cx="6757192" cy="18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7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957827"/>
            <a:ext cx="788670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Subset salmon data for columns year, weight, length &amp; </a:t>
            </a:r>
            <a:r>
              <a:rPr lang="en-IE" dirty="0" err="1" smtClean="0"/>
              <a:t>julian.day</a:t>
            </a:r>
            <a:r>
              <a:rPr lang="en-IE" dirty="0" smtClean="0"/>
              <a:t> and store as </a:t>
            </a:r>
            <a:r>
              <a:rPr lang="en-IE" dirty="0" err="1" smtClean="0"/>
              <a:t>salmon.num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apply() to calculate the mean of the columns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Use </a:t>
            </a:r>
            <a:r>
              <a:rPr lang="en-IE" dirty="0" smtClean="0"/>
              <a:t>apply() </a:t>
            </a:r>
            <a:r>
              <a:rPr lang="en-IE" dirty="0"/>
              <a:t>to compute quantiles 0.2, 0.4, 0.6, </a:t>
            </a:r>
            <a:r>
              <a:rPr lang="en-IE" dirty="0" smtClean="0"/>
              <a:t>0.8 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Calculate mean size of fish by (use </a:t>
            </a:r>
            <a:r>
              <a:rPr lang="en-IE" dirty="0" err="1" smtClean="0"/>
              <a:t>tapply</a:t>
            </a:r>
            <a:r>
              <a:rPr lang="en-IE" dirty="0" smtClean="0"/>
              <a:t>())</a:t>
            </a:r>
          </a:p>
          <a:p>
            <a:pPr marL="971550" lvl="1" indent="-514350"/>
            <a:r>
              <a:rPr lang="en-IE" dirty="0" smtClean="0"/>
              <a:t>year</a:t>
            </a:r>
          </a:p>
          <a:p>
            <a:pPr marL="971550" lvl="1" indent="-514350"/>
            <a:r>
              <a:rPr lang="en-IE" dirty="0" smtClean="0"/>
              <a:t>year and sea age</a:t>
            </a:r>
          </a:p>
          <a:p>
            <a:pPr marL="971550" lvl="1" indent="-514350"/>
            <a:endParaRPr lang="en-IE" dirty="0"/>
          </a:p>
          <a:p>
            <a:pPr marL="514350" indent="-514350"/>
            <a:endParaRPr lang="en-IE" dirty="0" smtClean="0"/>
          </a:p>
          <a:p>
            <a:pPr marL="971550" lvl="1" indent="-514350"/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99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IE" sz="5400" dirty="0" smtClean="0"/>
              <a:t>6.2 loops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2800" dirty="0" smtClean="0"/>
              <a:t>- for() loop, performs instruction for given number time</a:t>
            </a:r>
            <a:br>
              <a:rPr lang="en-IE" sz="2800" dirty="0" smtClean="0"/>
            </a:br>
            <a:r>
              <a:rPr lang="en-IE" sz="2800" dirty="0" smtClean="0"/>
              <a:t>- nesting loops</a:t>
            </a:r>
            <a:br>
              <a:rPr lang="en-IE" sz="2800" dirty="0" smtClean="0"/>
            </a:br>
            <a:r>
              <a:rPr lang="en-IE" sz="2800" dirty="0" smtClean="0"/>
              <a:t>- if(), for conditional tasks, not a loop but part of nested </a:t>
            </a:r>
            <a:r>
              <a:rPr lang="en-IE" sz="2800" dirty="0"/>
              <a:t>loops</a:t>
            </a:r>
            <a:br>
              <a:rPr lang="en-IE" sz="2800" dirty="0"/>
            </a:br>
            <a:r>
              <a:rPr lang="en-IE" sz="2800" dirty="0" smtClean="0"/>
              <a:t/>
            </a:r>
            <a:br>
              <a:rPr lang="en-IE" sz="2800" dirty="0" smtClean="0"/>
            </a:br>
            <a:r>
              <a:rPr lang="en-IE" sz="2800" dirty="0" smtClean="0"/>
              <a:t>(</a:t>
            </a:r>
            <a:r>
              <a:rPr lang="en-IE" sz="2000" dirty="0" smtClean="0"/>
              <a:t>while</a:t>
            </a:r>
            <a:r>
              <a:rPr lang="en-IE" sz="2000" dirty="0"/>
              <a:t>() loop, perform instructions </a:t>
            </a:r>
            <a:r>
              <a:rPr lang="en-IE" sz="2000" dirty="0" smtClean="0"/>
              <a:t>while </a:t>
            </a:r>
            <a:r>
              <a:rPr lang="en-IE" sz="2000" dirty="0"/>
              <a:t>condition is </a:t>
            </a:r>
            <a:r>
              <a:rPr lang="en-IE" sz="2000" dirty="0" smtClean="0"/>
              <a:t>satisfied, see extras section)</a:t>
            </a:r>
            <a:br>
              <a:rPr lang="en-IE" sz="2000" dirty="0" smtClean="0"/>
            </a:b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303578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for() loops, structure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6" y="1209822"/>
            <a:ext cx="8708253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To repeat a task for a determined number of iterations</a:t>
            </a:r>
          </a:p>
          <a:p>
            <a:endParaRPr lang="en-IE" dirty="0" smtClean="0"/>
          </a:p>
          <a:p>
            <a:r>
              <a:rPr lang="en-IE" dirty="0" smtClean="0"/>
              <a:t>Uses counters such as </a:t>
            </a:r>
            <a:r>
              <a:rPr lang="en-IE" dirty="0">
                <a:solidFill>
                  <a:srgbClr val="FF0000"/>
                </a:solidFill>
              </a:rPr>
              <a:t>‘</a:t>
            </a:r>
            <a:r>
              <a:rPr lang="en-IE" b="1" dirty="0" err="1">
                <a:solidFill>
                  <a:srgbClr val="FF0000"/>
                </a:solidFill>
              </a:rPr>
              <a:t>i</a:t>
            </a:r>
            <a:r>
              <a:rPr lang="en-IE" b="1" dirty="0">
                <a:solidFill>
                  <a:srgbClr val="FF0000"/>
                </a:solidFill>
              </a:rPr>
              <a:t> in </a:t>
            </a:r>
            <a:r>
              <a:rPr lang="en-IE" b="1" dirty="0" smtClean="0">
                <a:solidFill>
                  <a:srgbClr val="FF0000"/>
                </a:solidFill>
              </a:rPr>
              <a:t>1:n’ </a:t>
            </a:r>
            <a:r>
              <a:rPr lang="en-IE" b="1" dirty="0" smtClean="0"/>
              <a:t>(</a:t>
            </a:r>
            <a:r>
              <a:rPr lang="en-IE" b="1" dirty="0" err="1" smtClean="0"/>
              <a:t>i</a:t>
            </a:r>
            <a:r>
              <a:rPr lang="en-IE" b="1" dirty="0" smtClean="0"/>
              <a:t> follows a sequence)</a:t>
            </a:r>
          </a:p>
          <a:p>
            <a:endParaRPr lang="en-IE" b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IE" dirty="0" smtClean="0"/>
          </a:p>
          <a:p>
            <a:pPr lvl="1"/>
            <a:endParaRPr lang="en-IE" dirty="0" smtClean="0"/>
          </a:p>
          <a:p>
            <a:r>
              <a:rPr lang="en-IE" dirty="0" smtClean="0"/>
              <a:t>Example</a:t>
            </a:r>
          </a:p>
          <a:p>
            <a:pPr lvl="1"/>
            <a:endParaRPr lang="en-IE" dirty="0"/>
          </a:p>
          <a:p>
            <a:pPr marL="457200" lvl="1" indent="0">
              <a:buNone/>
            </a:pPr>
            <a:endParaRPr lang="en-IE" dirty="0" smtClean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916" y="4404360"/>
            <a:ext cx="2326691" cy="222504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5055870" y="4823202"/>
            <a:ext cx="1722120" cy="274320"/>
          </a:xfrm>
          <a:prstGeom prst="straightConnector1">
            <a:avLst/>
          </a:prstGeom>
          <a:ln w="317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14997" y="4691052"/>
            <a:ext cx="2100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prstClr val="black"/>
                </a:solidFill>
              </a:rPr>
              <a:t>print() needed to display values inside loop</a:t>
            </a:r>
            <a:endParaRPr lang="en-IE" dirty="0">
              <a:solidFill>
                <a:prstClr val="black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135" y="2889551"/>
            <a:ext cx="6486251" cy="106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7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for() loops, when 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You have to repeat an operation several times (&gt; 3 - 5)</a:t>
            </a:r>
          </a:p>
          <a:p>
            <a:pPr lvl="1"/>
            <a:r>
              <a:rPr lang="en-IE" dirty="0" smtClean="0"/>
              <a:t>Build series</a:t>
            </a:r>
          </a:p>
          <a:p>
            <a:endParaRPr lang="en-IE" dirty="0"/>
          </a:p>
          <a:p>
            <a:endParaRPr lang="en-IE" dirty="0" smtClean="0"/>
          </a:p>
          <a:p>
            <a:pPr lvl="1"/>
            <a:r>
              <a:rPr lang="en-IE" dirty="0" smtClean="0"/>
              <a:t>Loop over dimension(s) of data frame / matrix</a:t>
            </a:r>
            <a:endParaRPr lang="en-IE" dirty="0"/>
          </a:p>
          <a:p>
            <a:endParaRPr lang="en-IE" dirty="0"/>
          </a:p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>
                <a:solidFill>
                  <a:srgbClr val="FF0000"/>
                </a:solidFill>
              </a:rPr>
              <a:t>You can’t use vectorization </a:t>
            </a:r>
            <a:r>
              <a:rPr lang="en-IE" dirty="0" smtClean="0"/>
              <a:t>or use apply() and the likes</a:t>
            </a:r>
          </a:p>
          <a:p>
            <a:pPr lvl="1"/>
            <a:endParaRPr lang="en-IE" dirty="0"/>
          </a:p>
        </p:txBody>
      </p:sp>
      <p:pic>
        <p:nvPicPr>
          <p:cNvPr id="5124" name="Picture 4" descr="https://upload.wikimedia.org/wikipedia/commons/thumb/8/85/Smiley.svg/20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490" y="5875966"/>
            <a:ext cx="437617" cy="43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images.sodahead.com/polls/002001719/5926539938_smiley_angry_latino_answer_2_x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653" y="5854774"/>
            <a:ext cx="480002" cy="48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/>
          <a:srcRect b="35081"/>
          <a:stretch/>
        </p:blipFill>
        <p:spPr>
          <a:xfrm>
            <a:off x="938147" y="5779664"/>
            <a:ext cx="2335649" cy="6302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/>
          <a:srcRect t="72159" r="43131" b="1319"/>
          <a:stretch/>
        </p:blipFill>
        <p:spPr>
          <a:xfrm>
            <a:off x="4770081" y="5887901"/>
            <a:ext cx="2058552" cy="399027"/>
          </a:xfrm>
          <a:prstGeom prst="rect">
            <a:avLst/>
          </a:prstGeom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121" y="2143258"/>
            <a:ext cx="3199177" cy="695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2267100"/>
            <a:ext cx="3810532" cy="4477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538" y="3608788"/>
            <a:ext cx="4239561" cy="11812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7490" y="3807602"/>
            <a:ext cx="3189401" cy="78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54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53560" y="2045963"/>
            <a:ext cx="86368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Create a for loop with </a:t>
            </a:r>
          </a:p>
          <a:p>
            <a:pPr marL="0" indent="0">
              <a:buNone/>
            </a:pPr>
            <a:r>
              <a:rPr lang="en-IE" dirty="0"/>
              <a:t> </a:t>
            </a:r>
            <a:r>
              <a:rPr lang="en-IE" dirty="0" smtClean="0"/>
              <a:t>- a counter ‘a’ from 2 to 9 </a:t>
            </a:r>
          </a:p>
          <a:p>
            <a:pPr>
              <a:buFontTx/>
              <a:buChar char="-"/>
            </a:pPr>
            <a:r>
              <a:rPr lang="en-IE" dirty="0" smtClean="0"/>
              <a:t>printing ‘a’</a:t>
            </a:r>
          </a:p>
          <a:p>
            <a:pPr>
              <a:buFontTx/>
              <a:buChar char="-"/>
            </a:pPr>
            <a:r>
              <a:rPr lang="en-IE" dirty="0" smtClean="0"/>
              <a:t>printing ‘a + 3’ value</a:t>
            </a:r>
          </a:p>
          <a:p>
            <a:pPr>
              <a:buFontTx/>
              <a:buChar char="-"/>
            </a:pPr>
            <a:r>
              <a:rPr lang="en-IE" dirty="0" smtClean="0"/>
              <a:t>printing ‘result = a + 3 value’, for instance ‘result = 5’ (use paste function)</a:t>
            </a:r>
          </a:p>
          <a:p>
            <a:pPr>
              <a:buFontTx/>
              <a:buChar char="-"/>
            </a:pPr>
            <a:r>
              <a:rPr lang="en-IE" dirty="0" smtClean="0"/>
              <a:t>Store results into a vector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23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53560" y="2045963"/>
            <a:ext cx="86368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Save each river </a:t>
            </a:r>
            <a:r>
              <a:rPr lang="en-IE" dirty="0"/>
              <a:t>of the salmon data into a different ‘.txt’ </a:t>
            </a:r>
            <a:r>
              <a:rPr lang="en-IE" dirty="0" smtClean="0"/>
              <a:t>file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Elements needed (uncover if struggling)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Extract a vector of unique river names ‘</a:t>
            </a:r>
            <a:r>
              <a:rPr lang="en-IE" dirty="0" err="1" smtClean="0"/>
              <a:t>unique.rivers</a:t>
            </a:r>
            <a:r>
              <a:rPr lang="en-IE" dirty="0" smtClean="0"/>
              <a:t>’</a:t>
            </a:r>
            <a:br>
              <a:rPr lang="en-IE" dirty="0" smtClean="0"/>
            </a:br>
            <a:r>
              <a:rPr lang="en-IE" dirty="0" smtClean="0"/>
              <a:t>(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unique(…)</a:t>
            </a:r>
            <a:r>
              <a:rPr lang="en-IE" dirty="0" smtClean="0"/>
              <a:t> or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levels(…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IE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Let’s create variable </a:t>
            </a:r>
            <a:r>
              <a:rPr lang="en-IE" dirty="0" err="1" smtClean="0"/>
              <a:t>riv</a:t>
            </a:r>
            <a:r>
              <a:rPr lang="en-IE" dirty="0" smtClean="0"/>
              <a:t> &lt;- </a:t>
            </a:r>
            <a:r>
              <a:rPr lang="en-IE" dirty="0" err="1" smtClean="0"/>
              <a:t>unique.rivers</a:t>
            </a:r>
            <a:r>
              <a:rPr lang="en-IE" dirty="0" smtClean="0"/>
              <a:t>[1]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Make a subset of data using </a:t>
            </a:r>
            <a:r>
              <a:rPr lang="en-IE" dirty="0"/>
              <a:t>‘</a:t>
            </a:r>
            <a:r>
              <a:rPr lang="en-IE" dirty="0" err="1"/>
              <a:t>riv</a:t>
            </a:r>
            <a:r>
              <a:rPr lang="en-IE" dirty="0"/>
              <a:t>’ </a:t>
            </a:r>
            <a:r>
              <a:rPr lang="en-IE" dirty="0" smtClean="0"/>
              <a:t>and salmon data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Create a file name using paste() function and ‘</a:t>
            </a:r>
            <a:r>
              <a:rPr lang="en-IE" dirty="0" err="1" smtClean="0"/>
              <a:t>riv</a:t>
            </a:r>
            <a:r>
              <a:rPr lang="en-IE" dirty="0" smtClean="0"/>
              <a:t>’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Put everything into for a loop with </a:t>
            </a:r>
            <a:r>
              <a:rPr lang="en-IE" dirty="0" err="1" smtClean="0"/>
              <a:t>riv</a:t>
            </a:r>
            <a:r>
              <a:rPr lang="en-IE" dirty="0" smtClean="0"/>
              <a:t> as the counter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640421" y="3554488"/>
            <a:ext cx="7680960" cy="2277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02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Add conditional tasks with if()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5289452"/>
          </a:xfrm>
        </p:spPr>
        <p:txBody>
          <a:bodyPr>
            <a:normAutofit/>
          </a:bodyPr>
          <a:lstStyle/>
          <a:p>
            <a:r>
              <a:rPr lang="en-IE" dirty="0" smtClean="0"/>
              <a:t>To perform a task based on a condition / test</a:t>
            </a:r>
          </a:p>
          <a:p>
            <a:endParaRPr lang="en-IE" dirty="0" smtClean="0"/>
          </a:p>
          <a:p>
            <a:r>
              <a:rPr lang="en-IE" dirty="0" smtClean="0"/>
              <a:t>Usually within </a:t>
            </a:r>
            <a:r>
              <a:rPr lang="en-IE" dirty="0"/>
              <a:t>a for() loop</a:t>
            </a:r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/>
          </a:p>
          <a:p>
            <a:endParaRPr lang="en-IE" dirty="0" smtClean="0"/>
          </a:p>
          <a:p>
            <a:endParaRPr lang="en-IE" dirty="0" smtClean="0"/>
          </a:p>
          <a:p>
            <a:pPr lvl="1"/>
            <a:endParaRPr lang="en-IE" dirty="0" smtClean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66" y="3073286"/>
            <a:ext cx="5226975" cy="28195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582" y="3854548"/>
            <a:ext cx="2231555" cy="119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8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Add conditional tasks with if()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15832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Often you do a different task if condition not satisfied</a:t>
            </a:r>
          </a:p>
          <a:p>
            <a:pPr marL="0" indent="0" algn="ctr">
              <a:buNone/>
            </a:pPr>
            <a:r>
              <a:rPr lang="en-IE" dirty="0" smtClean="0"/>
              <a:t>use </a:t>
            </a:r>
            <a:r>
              <a:rPr lang="en-IE" dirty="0" smtClean="0">
                <a:solidFill>
                  <a:schemeClr val="accent2"/>
                </a:solidFill>
              </a:rPr>
              <a:t>else{}</a:t>
            </a:r>
            <a:endParaRPr lang="en-IE" dirty="0">
              <a:solidFill>
                <a:schemeClr val="accent2"/>
              </a:solidFill>
            </a:endParaRPr>
          </a:p>
          <a:p>
            <a:endParaRPr lang="en-IE" dirty="0" smtClean="0"/>
          </a:p>
          <a:p>
            <a:endParaRPr lang="en-IE" dirty="0"/>
          </a:p>
          <a:p>
            <a:endParaRPr lang="en-IE" dirty="0"/>
          </a:p>
          <a:p>
            <a:endParaRPr lang="en-IE" dirty="0" smtClean="0"/>
          </a:p>
          <a:p>
            <a:endParaRPr lang="en-IE" dirty="0" smtClean="0"/>
          </a:p>
          <a:p>
            <a:pPr lvl="1"/>
            <a:endParaRPr lang="en-IE" dirty="0" smtClean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606" y="2430443"/>
            <a:ext cx="5613795" cy="21815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299" y="5019578"/>
            <a:ext cx="1333686" cy="139084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2643448" y="3673048"/>
            <a:ext cx="4705619" cy="8309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90632" y="3277883"/>
            <a:ext cx="1794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dirty="0" smtClean="0">
                <a:solidFill>
                  <a:srgbClr val="ED7D31"/>
                </a:solidFill>
              </a:rPr>
              <a:t>Nothing between </a:t>
            </a:r>
          </a:p>
          <a:p>
            <a:r>
              <a:rPr lang="en-IE" sz="1600" dirty="0" smtClean="0">
                <a:solidFill>
                  <a:srgbClr val="ED7D31"/>
                </a:solidFill>
              </a:rPr>
              <a:t>closure if{} and </a:t>
            </a:r>
          </a:p>
          <a:p>
            <a:r>
              <a:rPr lang="en-IE" sz="1600" dirty="0" smtClean="0">
                <a:solidFill>
                  <a:srgbClr val="ED7D31"/>
                </a:solidFill>
              </a:rPr>
              <a:t>start else{}</a:t>
            </a:r>
            <a:endParaRPr lang="en-IE" sz="1600" dirty="0">
              <a:solidFill>
                <a:srgbClr val="ED7D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28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77"/>
            <a:ext cx="9144000" cy="994172"/>
          </a:xfrm>
        </p:spPr>
        <p:txBody>
          <a:bodyPr/>
          <a:lstStyle/>
          <a:p>
            <a:r>
              <a:rPr lang="en-IE" dirty="0" smtClean="0"/>
              <a:t>R cons &amp; pros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574" y="2063515"/>
            <a:ext cx="5841546" cy="4045338"/>
          </a:xfrm>
        </p:spPr>
        <p:txBody>
          <a:bodyPr numCol="2">
            <a:normAutofit/>
          </a:bodyPr>
          <a:lstStyle/>
          <a:p>
            <a:r>
              <a:rPr lang="en-IE" sz="1800" dirty="0">
                <a:solidFill>
                  <a:schemeClr val="bg2">
                    <a:lumMod val="75000"/>
                  </a:schemeClr>
                </a:solidFill>
              </a:rPr>
              <a:t>Steep learning </a:t>
            </a:r>
            <a:r>
              <a:rPr lang="en-IE" sz="1800" dirty="0" smtClean="0">
                <a:solidFill>
                  <a:schemeClr val="bg2">
                    <a:lumMod val="75000"/>
                  </a:schemeClr>
                </a:solidFill>
              </a:rPr>
              <a:t>curve</a:t>
            </a:r>
            <a:endParaRPr lang="en-IE" sz="18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IE" sz="1800" dirty="0"/>
              <a:t>Memory usage</a:t>
            </a:r>
          </a:p>
          <a:p>
            <a:r>
              <a:rPr lang="en-IE" sz="1800" dirty="0"/>
              <a:t>Not always the fastest</a:t>
            </a:r>
          </a:p>
          <a:p>
            <a:r>
              <a:rPr lang="en-IE" sz="1800" dirty="0" smtClean="0"/>
              <a:t>No </a:t>
            </a:r>
            <a:r>
              <a:rPr lang="en-IE" sz="1800" dirty="0"/>
              <a:t>automatic update</a:t>
            </a:r>
          </a:p>
          <a:p>
            <a:r>
              <a:rPr lang="en-IE" sz="1800" dirty="0"/>
              <a:t>Minimal GUI</a:t>
            </a:r>
          </a:p>
          <a:p>
            <a:r>
              <a:rPr lang="en-IE" sz="1800" dirty="0">
                <a:solidFill>
                  <a:srgbClr val="FF0000"/>
                </a:solidFill>
              </a:rPr>
              <a:t>A few syntactical </a:t>
            </a:r>
            <a:r>
              <a:rPr lang="en-IE" sz="1800" dirty="0" smtClean="0">
                <a:solidFill>
                  <a:srgbClr val="FF0000"/>
                </a:solidFill>
              </a:rPr>
              <a:t>curiosities</a:t>
            </a:r>
          </a:p>
          <a:p>
            <a:r>
              <a:rPr lang="en-IE" sz="1800" dirty="0" smtClean="0">
                <a:solidFill>
                  <a:srgbClr val="FF0000"/>
                </a:solidFill>
              </a:rPr>
              <a:t>Syntax not always homogenous</a:t>
            </a:r>
          </a:p>
          <a:p>
            <a:r>
              <a:rPr lang="en-IE" sz="1800" dirty="0" smtClean="0"/>
              <a:t>Does not compile </a:t>
            </a:r>
            <a:endParaRPr lang="en-IE" sz="1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59253" y="2063515"/>
            <a:ext cx="4012699" cy="4298726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1800" dirty="0"/>
              <a:t>Easy to install</a:t>
            </a:r>
          </a:p>
          <a:p>
            <a:r>
              <a:rPr lang="en-IE" sz="1800" dirty="0"/>
              <a:t>Supports 64 bits configurations</a:t>
            </a:r>
          </a:p>
          <a:p>
            <a:r>
              <a:rPr lang="en-IE" sz="1800" dirty="0"/>
              <a:t>‘fairly easy to </a:t>
            </a:r>
            <a:r>
              <a:rPr lang="en-IE" sz="1800" dirty="0" smtClean="0"/>
              <a:t>program’</a:t>
            </a:r>
            <a:endParaRPr lang="en-IE" sz="1800" dirty="0"/>
          </a:p>
          <a:p>
            <a:r>
              <a:rPr lang="en-IE" sz="1800" dirty="0"/>
              <a:t>Developed for data oriented </a:t>
            </a:r>
            <a:r>
              <a:rPr lang="en-IE" sz="1800" dirty="0" smtClean="0"/>
              <a:t>problems</a:t>
            </a:r>
          </a:p>
          <a:p>
            <a:r>
              <a:rPr lang="en-IE" sz="1800" dirty="0" smtClean="0"/>
              <a:t>Developed </a:t>
            </a:r>
            <a:r>
              <a:rPr lang="en-IE" sz="1800" dirty="0"/>
              <a:t>by statisticians for statisticians</a:t>
            </a:r>
          </a:p>
          <a:p>
            <a:r>
              <a:rPr lang="en-IE" sz="1800" dirty="0" smtClean="0"/>
              <a:t>High </a:t>
            </a:r>
            <a:r>
              <a:rPr lang="en-IE" sz="1800" dirty="0"/>
              <a:t>quality analysis</a:t>
            </a:r>
          </a:p>
          <a:p>
            <a:r>
              <a:rPr lang="en-IE" sz="1800" dirty="0"/>
              <a:t>Fortran, C (C</a:t>
            </a:r>
            <a:r>
              <a:rPr lang="en-IE" sz="1800" dirty="0" smtClean="0"/>
              <a:t>++), python </a:t>
            </a:r>
            <a:r>
              <a:rPr lang="en-IE" sz="1800" dirty="0"/>
              <a:t>wrappers</a:t>
            </a:r>
          </a:p>
          <a:p>
            <a:r>
              <a:rPr lang="en-IE" sz="1800" dirty="0" smtClean="0">
                <a:solidFill>
                  <a:srgbClr val="FF0000"/>
                </a:solidFill>
              </a:rPr>
              <a:t>Open </a:t>
            </a:r>
            <a:r>
              <a:rPr lang="en-IE" sz="1800" dirty="0">
                <a:solidFill>
                  <a:srgbClr val="FF0000"/>
                </a:solidFill>
              </a:rPr>
              <a:t>source &amp; cross </a:t>
            </a:r>
            <a:r>
              <a:rPr lang="en-IE" sz="1800" dirty="0" smtClean="0">
                <a:solidFill>
                  <a:srgbClr val="FF0000"/>
                </a:solidFill>
              </a:rPr>
              <a:t>platform</a:t>
            </a:r>
          </a:p>
          <a:p>
            <a:r>
              <a:rPr lang="en-IE" sz="1800" dirty="0" smtClean="0">
                <a:solidFill>
                  <a:srgbClr val="FF0000"/>
                </a:solidFill>
              </a:rPr>
              <a:t>Free</a:t>
            </a:r>
            <a:endParaRPr lang="en-IE" sz="1800" dirty="0">
              <a:solidFill>
                <a:srgbClr val="FF0000"/>
              </a:solidFill>
            </a:endParaRPr>
          </a:p>
          <a:p>
            <a:r>
              <a:rPr lang="en-IE" sz="1800" dirty="0">
                <a:solidFill>
                  <a:srgbClr val="FF0000"/>
                </a:solidFill>
              </a:rPr>
              <a:t>Huge community (millions users)</a:t>
            </a:r>
          </a:p>
          <a:p>
            <a:pPr lvl="1"/>
            <a:r>
              <a:rPr lang="en-IE" sz="1800" dirty="0" smtClean="0">
                <a:solidFill>
                  <a:srgbClr val="FF0000"/>
                </a:solidFill>
              </a:rPr>
              <a:t>100s </a:t>
            </a:r>
            <a:r>
              <a:rPr lang="en-IE" sz="1800" dirty="0">
                <a:solidFill>
                  <a:srgbClr val="FF0000"/>
                </a:solidFill>
              </a:rPr>
              <a:t>of packages</a:t>
            </a:r>
          </a:p>
          <a:p>
            <a:pPr lvl="1"/>
            <a:r>
              <a:rPr lang="en-IE" sz="1800" dirty="0" smtClean="0">
                <a:solidFill>
                  <a:srgbClr val="FF0000"/>
                </a:solidFill>
              </a:rPr>
              <a:t>Loads </a:t>
            </a:r>
            <a:r>
              <a:rPr lang="en-IE" sz="1800" dirty="0">
                <a:solidFill>
                  <a:srgbClr val="FF0000"/>
                </a:solidFill>
              </a:rPr>
              <a:t>of resources (online, books)</a:t>
            </a:r>
          </a:p>
          <a:p>
            <a:pPr lvl="1"/>
            <a:r>
              <a:rPr lang="en-IE" sz="1800" dirty="0">
                <a:solidFill>
                  <a:srgbClr val="FF0000"/>
                </a:solidFill>
              </a:rPr>
              <a:t>Help forum, mailing </a:t>
            </a:r>
            <a:r>
              <a:rPr lang="en-IE" sz="1800" dirty="0" smtClean="0">
                <a:solidFill>
                  <a:srgbClr val="FF0000"/>
                </a:solidFill>
              </a:rPr>
              <a:t>lists</a:t>
            </a:r>
          </a:p>
        </p:txBody>
      </p:sp>
      <p:pic>
        <p:nvPicPr>
          <p:cNvPr id="5" name="Picture 4" descr="https://upload.wikimedia.org/wikipedia/commons/thumb/8/85/Smiley.svg/20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029" y="1148755"/>
            <a:ext cx="583496" cy="58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images.sodahead.com/polls/002001719/5926539938_smiley_angry_latino_answer_2_x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196" y="1089490"/>
            <a:ext cx="629024" cy="62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attendly.com/wp-content/uploads/2012/09/compiling30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95" y="5488861"/>
            <a:ext cx="1186756" cy="103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73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4815" y="2045963"/>
            <a:ext cx="8815625" cy="435133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the </a:t>
            </a:r>
            <a:r>
              <a:rPr lang="en-IE" dirty="0"/>
              <a:t>salmon data into a different ‘.txt’ </a:t>
            </a:r>
            <a:r>
              <a:rPr lang="en-IE" dirty="0" smtClean="0"/>
              <a:t>file for each river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pdf containing for each column of the salmon data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 boxplot </a:t>
            </a:r>
            <a:r>
              <a:rPr lang="en-IE" dirty="0" smtClean="0">
                <a:solidFill>
                  <a:srgbClr val="FF0000"/>
                </a:solidFill>
              </a:rPr>
              <a:t>if</a:t>
            </a:r>
            <a:r>
              <a:rPr lang="en-IE" dirty="0" smtClean="0"/>
              <a:t> column being of class numeric (nested if).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add the corresponding column name as title for each graph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Extend previous loop to draw a </a:t>
            </a:r>
            <a:r>
              <a:rPr lang="en-IE" dirty="0" err="1"/>
              <a:t>barplot</a:t>
            </a:r>
            <a:r>
              <a:rPr lang="en-IE" dirty="0"/>
              <a:t> of frequencies </a:t>
            </a:r>
            <a:r>
              <a:rPr lang="en-IE" dirty="0" smtClean="0"/>
              <a:t>if column not of class numeric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else needed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Need to nest table() </a:t>
            </a:r>
            <a:r>
              <a:rPr lang="en-IE" dirty="0"/>
              <a:t>and </a:t>
            </a:r>
            <a:r>
              <a:rPr lang="en-IE" dirty="0" err="1" smtClean="0"/>
              <a:t>barplot</a:t>
            </a:r>
            <a:r>
              <a:rPr lang="en-IE" dirty="0" smtClean="0"/>
              <a:t>() to draw figures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01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Nesting loops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104" y="1651864"/>
            <a:ext cx="8315990" cy="1257591"/>
          </a:xfrm>
        </p:spPr>
        <p:txBody>
          <a:bodyPr>
            <a:normAutofit fontScale="92500" lnSpcReduction="20000"/>
          </a:bodyPr>
          <a:lstStyle/>
          <a:p>
            <a:pPr algn="ctr">
              <a:buNone/>
            </a:pPr>
            <a:r>
              <a:rPr lang="en-IE" dirty="0" smtClean="0"/>
              <a:t>You can nest for() loop</a:t>
            </a:r>
            <a:endParaRPr lang="en-IE" b="1" i="1" dirty="0" smtClean="0"/>
          </a:p>
          <a:p>
            <a:pPr algn="ctr">
              <a:buNone/>
            </a:pPr>
            <a:endParaRPr lang="en-IE" b="1" i="1" dirty="0"/>
          </a:p>
          <a:p>
            <a:pPr algn="ctr">
              <a:buNone/>
            </a:pPr>
            <a:r>
              <a:rPr lang="en-IE" b="1" i="1" dirty="0" smtClean="0"/>
              <a:t>Here you loop over both dimension of a matrix</a:t>
            </a:r>
          </a:p>
          <a:p>
            <a:pPr algn="ctr">
              <a:buNone/>
            </a:pPr>
            <a:endParaRPr lang="en-IE" b="1" i="1" dirty="0" smtClean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6972" y="2909455"/>
            <a:ext cx="7802563" cy="2392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989213" y="5902441"/>
            <a:ext cx="7430939" cy="490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IE" dirty="0" smtClean="0">
                <a:solidFill>
                  <a:prstClr val="black"/>
                </a:solidFill>
              </a:rPr>
              <a:t>No limits and you can top with conditionals</a:t>
            </a:r>
            <a:endParaRPr lang="en-IE" b="1" i="1" dirty="0" smtClean="0">
              <a:solidFill>
                <a:prstClr val="black"/>
              </a:solidFill>
            </a:endParaRPr>
          </a:p>
          <a:p>
            <a:pPr algn="ctr">
              <a:buFont typeface="Arial" panose="020B0604020202020204" pitchFamily="34" charset="0"/>
              <a:buNone/>
            </a:pPr>
            <a:endParaRPr lang="en-IE" b="1" i="1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71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if() specific options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05" y="1351138"/>
            <a:ext cx="8315990" cy="5289452"/>
          </a:xfrm>
        </p:spPr>
        <p:txBody>
          <a:bodyPr>
            <a:normAutofit/>
          </a:bodyPr>
          <a:lstStyle/>
          <a:p>
            <a:endParaRPr lang="en-IE" dirty="0" smtClean="0"/>
          </a:p>
          <a:p>
            <a:pPr marL="0" indent="0">
              <a:buNone/>
            </a:pPr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Specific options, CAREFULL ABOUT THOSE</a:t>
            </a:r>
          </a:p>
          <a:p>
            <a:pPr marL="0" indent="0">
              <a:buNone/>
            </a:pPr>
            <a:endParaRPr lang="en-IE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break() to get out of innermost loop if condition not satisfied</a:t>
            </a:r>
          </a:p>
          <a:p>
            <a:pPr lvl="1"/>
            <a:endParaRPr lang="en-IE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next() allows to go to the next iteration</a:t>
            </a:r>
          </a:p>
          <a:p>
            <a:pPr lvl="1"/>
            <a:endParaRPr lang="en-IE" dirty="0">
              <a:solidFill>
                <a:schemeClr val="bg2">
                  <a:lumMod val="75000"/>
                </a:schemeClr>
              </a:solidFill>
            </a:endParaRPr>
          </a:p>
          <a:p>
            <a:pPr marL="914400" lvl="2" indent="0" algn="ctr">
              <a:buNone/>
            </a:pPr>
            <a:endParaRPr lang="en-IE" dirty="0">
              <a:solidFill>
                <a:srgbClr val="FFC000"/>
              </a:solidFill>
            </a:endParaRPr>
          </a:p>
          <a:p>
            <a:pPr marL="914400" lvl="2" indent="0" algn="ctr">
              <a:buNone/>
            </a:pPr>
            <a:r>
              <a:rPr lang="en-IE" dirty="0" smtClean="0">
                <a:solidFill>
                  <a:srgbClr val="FFC000"/>
                </a:solidFill>
              </a:rPr>
              <a:t>See examples in code folder</a:t>
            </a:r>
          </a:p>
          <a:p>
            <a:pPr lvl="1"/>
            <a:endParaRPr lang="en-IE" dirty="0" smtClean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46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/>
          <a:lstStyle/>
          <a:p>
            <a:r>
              <a:rPr lang="en-IE" dirty="0"/>
              <a:t>7</a:t>
            </a:r>
            <a:r>
              <a:rPr lang="en-IE" dirty="0" smtClean="0"/>
              <a:t>. More advanced</a:t>
            </a:r>
            <a:br>
              <a:rPr lang="en-IE" dirty="0" smtClean="0"/>
            </a:br>
            <a:r>
              <a:rPr lang="en-IE" dirty="0" smtClean="0"/>
              <a:t>analyses &amp; programming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584917"/>
            <a:ext cx="5151566" cy="2025183"/>
          </a:xfrm>
        </p:spPr>
        <p:txBody>
          <a:bodyPr>
            <a:normAutofit/>
          </a:bodyPr>
          <a:lstStyle/>
          <a:p>
            <a:r>
              <a:rPr lang="en-IE" dirty="0" smtClean="0"/>
              <a:t>This section will tell you about </a:t>
            </a:r>
          </a:p>
          <a:p>
            <a:r>
              <a:rPr lang="en-IE" dirty="0"/>
              <a:t>	</a:t>
            </a:r>
            <a:r>
              <a:rPr lang="en-IE" dirty="0" smtClean="0"/>
              <a:t>1. creating functions</a:t>
            </a:r>
          </a:p>
          <a:p>
            <a:r>
              <a:rPr lang="en-IE" dirty="0"/>
              <a:t>	</a:t>
            </a:r>
            <a:r>
              <a:rPr lang="en-IE" dirty="0" smtClean="0"/>
              <a:t>2. basic analyses of data</a:t>
            </a:r>
          </a:p>
          <a:p>
            <a:r>
              <a:rPr lang="en-IE" dirty="0" smtClean="0"/>
              <a:t>	</a:t>
            </a:r>
            <a:endParaRPr lang="en-IE" dirty="0"/>
          </a:p>
        </p:txBody>
      </p:sp>
      <p:pic>
        <p:nvPicPr>
          <p:cNvPr id="2050" name="Picture 2" descr="Image result for programming func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71" y="4857749"/>
            <a:ext cx="20955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23175" y="5346838"/>
            <a:ext cx="215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prstClr val="black"/>
                </a:solidFill>
              </a:rPr>
              <a:t>Linear models</a:t>
            </a:r>
          </a:p>
          <a:p>
            <a:r>
              <a:rPr lang="en-IE" dirty="0" smtClean="0">
                <a:solidFill>
                  <a:prstClr val="black"/>
                </a:solidFill>
              </a:rPr>
              <a:t>Y = a + </a:t>
            </a:r>
            <a:r>
              <a:rPr lang="en-IE" dirty="0" err="1" smtClean="0">
                <a:solidFill>
                  <a:prstClr val="black"/>
                </a:solidFill>
              </a:rPr>
              <a:t>bX</a:t>
            </a:r>
            <a:r>
              <a:rPr lang="en-IE" dirty="0" smtClean="0">
                <a:solidFill>
                  <a:prstClr val="black"/>
                </a:solidFill>
              </a:rPr>
              <a:t> + e, e </a:t>
            </a:r>
            <a:r>
              <a:rPr lang="en-IE" dirty="0" err="1" smtClean="0">
                <a:solidFill>
                  <a:prstClr val="black"/>
                </a:solidFill>
              </a:rPr>
              <a:t>iid</a:t>
            </a:r>
            <a:endParaRPr lang="en-IE" dirty="0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7109" y="5153522"/>
            <a:ext cx="2284837" cy="103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4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IE" sz="5400" dirty="0" smtClean="0"/>
              <a:t>7.1 Creating functions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2000" dirty="0" smtClean="0"/>
              <a:t/>
            </a:r>
            <a:br>
              <a:rPr lang="en-IE" sz="2000" dirty="0" smtClean="0"/>
            </a:b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186789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Functions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 smtClean="0"/>
              <a:t>function </a:t>
            </a:r>
            <a:r>
              <a:rPr lang="en-IE" dirty="0"/>
              <a:t>:</a:t>
            </a:r>
            <a:r>
              <a:rPr lang="en-IE" dirty="0" smtClean="0"/>
              <a:t> part of a computer program that performs some specific action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Useful to write one when doing several time the same kind of action</a:t>
            </a:r>
          </a:p>
          <a:p>
            <a:endParaRPr lang="en-IE" dirty="0" smtClean="0"/>
          </a:p>
          <a:p>
            <a:r>
              <a:rPr lang="en-IE" dirty="0" smtClean="0"/>
              <a:t>You can create your own !</a:t>
            </a:r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r>
              <a:rPr lang="en-IE" dirty="0" smtClean="0"/>
              <a:t>They return one thing only (but this can be a list)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151" y="3675404"/>
            <a:ext cx="6992326" cy="127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3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Sum of 2 integers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Quite simple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But</a:t>
            </a:r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413" y="2073050"/>
            <a:ext cx="5702795" cy="10356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38765"/>
          <a:stretch/>
        </p:blipFill>
        <p:spPr>
          <a:xfrm>
            <a:off x="1468516" y="4635901"/>
            <a:ext cx="6544588" cy="7466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1725" r="46673" b="62566"/>
          <a:stretch/>
        </p:blipFill>
        <p:spPr>
          <a:xfrm>
            <a:off x="2607564" y="3292208"/>
            <a:ext cx="4266495" cy="5323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96457" y="5678868"/>
            <a:ext cx="4151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would crash a script</a:t>
            </a:r>
            <a:endParaRPr lang="en-IE" sz="2400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203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Sum of 2 integers, stop()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stop() </a:t>
            </a:r>
          </a:p>
          <a:p>
            <a:pPr lvl="1"/>
            <a:r>
              <a:rPr lang="en-IE" dirty="0"/>
              <a:t>stops function execution and give error message</a:t>
            </a:r>
          </a:p>
          <a:p>
            <a:pPr lvl="1"/>
            <a:r>
              <a:rPr lang="en-IE" dirty="0" smtClean="0"/>
              <a:t>is placed within function body</a:t>
            </a:r>
          </a:p>
          <a:p>
            <a:pPr lvl="1"/>
            <a:r>
              <a:rPr lang="en-IE" dirty="0" smtClean="0"/>
              <a:t>needs a condition 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145" y="3296305"/>
            <a:ext cx="6807333" cy="18538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b="58871"/>
          <a:stretch/>
        </p:blipFill>
        <p:spPr>
          <a:xfrm>
            <a:off x="1586352" y="5531573"/>
            <a:ext cx="6639852" cy="49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8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Sum of 2 integers, warnings()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657" y="1499735"/>
            <a:ext cx="8984343" cy="2811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warning()</a:t>
            </a:r>
          </a:p>
          <a:p>
            <a:pPr lvl="1"/>
            <a:r>
              <a:rPr lang="en-IE" dirty="0" smtClean="0"/>
              <a:t> display message nut do no stop function</a:t>
            </a:r>
          </a:p>
          <a:p>
            <a:pPr lvl="1"/>
            <a:r>
              <a:rPr lang="en-IE" dirty="0" smtClean="0"/>
              <a:t>Good to introduce a bit of flexibility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01" y="2905239"/>
            <a:ext cx="7735380" cy="24603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022" y="5540929"/>
            <a:ext cx="6315956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76896" y="1825625"/>
            <a:ext cx="8546190" cy="435133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</a:t>
            </a:r>
            <a:r>
              <a:rPr lang="en-IE" dirty="0" smtClean="0"/>
              <a:t>a ‘power.it’ function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computing a</a:t>
            </a:r>
            <a:r>
              <a:rPr lang="en-IE" baseline="30000" dirty="0" smtClean="0"/>
              <a:t>b</a:t>
            </a:r>
            <a:r>
              <a:rPr lang="en-IE" dirty="0" smtClean="0"/>
              <a:t> 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Include error message if arguments aren't numbers (stop)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If b negative create warning saying your are computing a root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>
                <a:solidFill>
                  <a:schemeClr val="bg2">
                    <a:lumMod val="50000"/>
                  </a:schemeClr>
                </a:solidFill>
              </a:rPr>
              <a:t>Add default values (see further for details)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function ‘</a:t>
            </a:r>
            <a:r>
              <a:rPr lang="en-IE" dirty="0" err="1" smtClean="0"/>
              <a:t>ratio.as.percent</a:t>
            </a:r>
            <a:r>
              <a:rPr lang="en-IE" dirty="0" smtClean="0"/>
              <a:t>’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Function displays ratio in percentage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Should be rounded to neared %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Outputs should include % sign.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Use stop / warning ….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66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2"/>
            <a:ext cx="9144000" cy="994172"/>
          </a:xfrm>
        </p:spPr>
        <p:txBody>
          <a:bodyPr/>
          <a:lstStyle/>
          <a:p>
            <a:r>
              <a:rPr lang="en-IE" dirty="0" smtClean="0"/>
              <a:t>Aim of the course</a:t>
            </a:r>
            <a:endParaRPr lang="en-IE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65253" y="1412494"/>
            <a:ext cx="8890612" cy="500120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 smtClean="0"/>
              <a:t>Get you started on that journey with R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By learning</a:t>
            </a:r>
          </a:p>
          <a:p>
            <a:pPr marL="0" indent="0">
              <a:buNone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r>
              <a:rPr lang="en-IE" dirty="0" smtClean="0"/>
              <a:t>How to use the 5 basic coding elements</a:t>
            </a:r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r>
              <a:rPr lang="en-IE" dirty="0" smtClean="0"/>
              <a:t>how </a:t>
            </a:r>
            <a:r>
              <a:rPr lang="en-IE" dirty="0"/>
              <a:t>to </a:t>
            </a:r>
            <a:r>
              <a:rPr lang="en-IE" dirty="0" smtClean="0"/>
              <a:t>the do </a:t>
            </a:r>
            <a:r>
              <a:rPr lang="en-IE" dirty="0"/>
              <a:t>most common data manipulating and viewing tasks </a:t>
            </a: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  <a:p>
            <a:pPr marL="728645" lvl="1" indent="-385754">
              <a:buFont typeface="+mj-lt"/>
              <a:buAutoNum type="arabicPeriod"/>
            </a:pPr>
            <a:r>
              <a:rPr lang="en-IE" sz="1900" dirty="0" smtClean="0"/>
              <a:t>How to do </a:t>
            </a:r>
            <a:r>
              <a:rPr lang="en-IE" sz="1900" dirty="0"/>
              <a:t>a few common analyses </a:t>
            </a:r>
            <a:r>
              <a:rPr lang="en-IE" sz="1900" dirty="0" smtClean="0"/>
              <a:t>(bonus if time)</a:t>
            </a:r>
            <a:endParaRPr lang="en-IE" sz="1900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you will be able to keep going on your own</a:t>
            </a:r>
          </a:p>
          <a:p>
            <a:pPr marL="0" indent="0">
              <a:buNone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</p:txBody>
      </p:sp>
      <p:pic>
        <p:nvPicPr>
          <p:cNvPr id="4" name="Picture 4" descr="http://www.gmccomb.com/images/superman-computer-us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316" y="1799888"/>
            <a:ext cx="1053202" cy="134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computerusersguide.wikispaces.com/space/showlogo/1338995434/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010" y="1799888"/>
            <a:ext cx="1231681" cy="122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3233178" y="2226244"/>
            <a:ext cx="2677651" cy="370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350"/>
          </a:p>
        </p:txBody>
      </p:sp>
      <p:pic>
        <p:nvPicPr>
          <p:cNvPr id="8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04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Adding default arguments’ values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2811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You may need to add default values for arguments</a:t>
            </a:r>
          </a:p>
          <a:p>
            <a:pPr marL="0" indent="0">
              <a:buNone/>
            </a:pPr>
            <a:r>
              <a:rPr lang="en-IE" dirty="0" smtClean="0"/>
              <a:t>Use </a:t>
            </a:r>
            <a:r>
              <a:rPr lang="en-IE" dirty="0" err="1" smtClean="0"/>
              <a:t>arg</a:t>
            </a:r>
            <a:r>
              <a:rPr lang="en-IE" dirty="0" smtClean="0"/>
              <a:t> = NULL, replace </a:t>
            </a:r>
            <a:r>
              <a:rPr lang="en-IE" dirty="0" err="1" smtClean="0"/>
              <a:t>arg</a:t>
            </a:r>
            <a:r>
              <a:rPr lang="en-IE" dirty="0" smtClean="0"/>
              <a:t> in function body</a:t>
            </a:r>
          </a:p>
          <a:p>
            <a:pPr marL="0" indent="0">
              <a:buNone/>
            </a:pPr>
            <a:r>
              <a:rPr lang="en-IE" dirty="0" smtClean="0"/>
              <a:t>Here is a simple example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25" y="3193143"/>
            <a:ext cx="7161283" cy="17989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136" y="5342986"/>
            <a:ext cx="5896062" cy="123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90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Further tools for functions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599883"/>
            <a:ext cx="8806375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 err="1"/>
              <a:t>stopifnot</a:t>
            </a:r>
            <a:r>
              <a:rPr lang="en-IE" dirty="0" smtClean="0"/>
              <a:t>()</a:t>
            </a:r>
          </a:p>
          <a:p>
            <a:pPr marL="0" indent="0">
              <a:buNone/>
            </a:pPr>
            <a:r>
              <a:rPr lang="en-IE" dirty="0"/>
              <a:t>L</a:t>
            </a:r>
            <a:r>
              <a:rPr lang="en-IE" dirty="0" smtClean="0"/>
              <a:t>ike </a:t>
            </a:r>
            <a:r>
              <a:rPr lang="en-IE" dirty="0"/>
              <a:t>stop but several conditions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try()</a:t>
            </a:r>
          </a:p>
          <a:p>
            <a:pPr marL="0" indent="0">
              <a:buNone/>
            </a:pPr>
            <a:r>
              <a:rPr lang="en-IE" dirty="0" smtClean="0"/>
              <a:t>Try to run function but does not stop whole script if error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warning()</a:t>
            </a:r>
          </a:p>
          <a:p>
            <a:pPr marL="0" indent="0">
              <a:buNone/>
            </a:pPr>
            <a:r>
              <a:rPr lang="en-IE" dirty="0" smtClean="0"/>
              <a:t>To return error message without sopping function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debug() </a:t>
            </a:r>
          </a:p>
          <a:p>
            <a:pPr marL="0" indent="0">
              <a:buNone/>
            </a:pPr>
            <a:r>
              <a:rPr lang="en-IE" dirty="0" smtClean="0"/>
              <a:t>To debug a function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48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smtClean="0"/>
              <a:t>R functions, </a:t>
            </a:r>
            <a:r>
              <a:rPr lang="en-IE" dirty="0" smtClean="0"/>
              <a:t>get details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397" y="2467490"/>
            <a:ext cx="5035612" cy="40720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1527021"/>
            <a:ext cx="5704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dirty="0" smtClean="0">
                <a:solidFill>
                  <a:prstClr val="black"/>
                </a:solidFill>
              </a:rPr>
              <a:t>A function has three attributes</a:t>
            </a:r>
            <a:endParaRPr lang="en-IE" sz="3200" dirty="0">
              <a:solidFill>
                <a:prstClr val="black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9291"/>
          <a:stretch/>
        </p:blipFill>
        <p:spPr>
          <a:xfrm>
            <a:off x="6097324" y="123838"/>
            <a:ext cx="1905918" cy="87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6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210" y="1599566"/>
            <a:ext cx="7886700" cy="1325563"/>
          </a:xfrm>
        </p:spPr>
        <p:txBody>
          <a:bodyPr/>
          <a:lstStyle/>
          <a:p>
            <a:r>
              <a:rPr lang="en-IE" dirty="0" smtClean="0"/>
              <a:t>7.2 Quick overview stats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5264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Non parametric smoothing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84643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Used to highlight trends in the data</a:t>
            </a:r>
          </a:p>
          <a:p>
            <a:endParaRPr lang="en-IE" dirty="0"/>
          </a:p>
          <a:p>
            <a:r>
              <a:rPr lang="en-IE" dirty="0" err="1" smtClean="0"/>
              <a:t>lowess</a:t>
            </a:r>
            <a:r>
              <a:rPr lang="en-IE" dirty="0" smtClean="0"/>
              <a:t>() </a:t>
            </a:r>
          </a:p>
          <a:p>
            <a:pPr lvl="1"/>
            <a:r>
              <a:rPr lang="en-IE" dirty="0"/>
              <a:t>i</a:t>
            </a:r>
            <a:r>
              <a:rPr lang="en-IE" dirty="0" smtClean="0"/>
              <a:t>s one function performing smoothing</a:t>
            </a:r>
          </a:p>
          <a:p>
            <a:pPr lvl="1"/>
            <a:r>
              <a:rPr lang="en-IE" dirty="0" smtClean="0"/>
              <a:t>argument ‘f’ modify the degree of smoothing</a:t>
            </a:r>
          </a:p>
          <a:p>
            <a:endParaRPr lang="en-IE" dirty="0"/>
          </a:p>
          <a:p>
            <a:r>
              <a:rPr lang="en-IE" dirty="0" smtClean="0"/>
              <a:t>For more details and functions see Hans talk at </a:t>
            </a:r>
            <a:r>
              <a:rPr lang="en-IE" dirty="0">
                <a:hlinkClick r:id="rId2"/>
              </a:rPr>
              <a:t>https://bigfish.joomla.com/</a:t>
            </a:r>
            <a:endParaRPr lang="en-IE" dirty="0"/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07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err="1" smtClean="0"/>
              <a:t>lowess</a:t>
            </a:r>
            <a:r>
              <a:rPr lang="en-IE" dirty="0" smtClean="0"/>
              <a:t>() examples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7177" y="1537073"/>
            <a:ext cx="4304823" cy="45894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9160" y="1537073"/>
            <a:ext cx="4262798" cy="489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2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Correlations / linear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err="1"/>
              <a:t>bartlet.test</a:t>
            </a:r>
            <a:r>
              <a:rPr lang="en-IE" dirty="0"/>
              <a:t>(), test </a:t>
            </a:r>
            <a:r>
              <a:rPr lang="en-IE" dirty="0">
                <a:hlinkClick r:id="rId2" tooltip="Homoscedasticity"/>
              </a:rPr>
              <a:t>homoscedasticity</a:t>
            </a:r>
            <a:r>
              <a:rPr lang="en-IE" dirty="0"/>
              <a:t> or homogeneity of </a:t>
            </a:r>
            <a:r>
              <a:rPr lang="en-IE" dirty="0" smtClean="0"/>
              <a:t>variances, one of the main hypothesis</a:t>
            </a:r>
          </a:p>
          <a:p>
            <a:endParaRPr lang="en-IE" dirty="0" smtClean="0"/>
          </a:p>
          <a:p>
            <a:r>
              <a:rPr lang="en-IE" dirty="0" err="1" smtClean="0"/>
              <a:t>cor.test</a:t>
            </a:r>
            <a:r>
              <a:rPr lang="en-IE" dirty="0"/>
              <a:t>() </a:t>
            </a:r>
            <a:r>
              <a:rPr lang="en-IE" dirty="0" smtClean="0"/>
              <a:t>, correlation between 2 variables</a:t>
            </a:r>
          </a:p>
          <a:p>
            <a:endParaRPr lang="en-IE" dirty="0" smtClean="0"/>
          </a:p>
          <a:p>
            <a:r>
              <a:rPr lang="en-IE" dirty="0" err="1" smtClean="0"/>
              <a:t>anova</a:t>
            </a:r>
            <a:r>
              <a:rPr lang="en-IE" dirty="0" smtClean="0"/>
              <a:t>(), comparison of means</a:t>
            </a:r>
          </a:p>
          <a:p>
            <a:endParaRPr lang="en-IE" dirty="0" smtClean="0"/>
          </a:p>
          <a:p>
            <a:r>
              <a:rPr lang="en-IE" dirty="0" smtClean="0"/>
              <a:t>lm(), </a:t>
            </a:r>
            <a:r>
              <a:rPr lang="en-IE" dirty="0" err="1" smtClean="0"/>
              <a:t>glm</a:t>
            </a:r>
            <a:r>
              <a:rPr lang="en-IE" dirty="0" smtClean="0"/>
              <a:t>() allow for linear regression</a:t>
            </a:r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72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err="1" smtClean="0"/>
              <a:t>cor.test</a:t>
            </a:r>
            <a:r>
              <a:rPr lang="en-IE" dirty="0" smtClean="0"/>
              <a:t>() and lm() example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527" y="1462723"/>
            <a:ext cx="4017153" cy="47060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32173" y="1462723"/>
            <a:ext cx="4400803" cy="480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8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Generalized Additive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Are linear models and smoothers mixed</a:t>
            </a:r>
          </a:p>
          <a:p>
            <a:endParaRPr lang="en-IE" dirty="0"/>
          </a:p>
          <a:p>
            <a:r>
              <a:rPr lang="en-IE" dirty="0" smtClean="0"/>
              <a:t>Model selection need to be performed</a:t>
            </a:r>
          </a:p>
          <a:p>
            <a:endParaRPr lang="en-IE" dirty="0"/>
          </a:p>
          <a:p>
            <a:r>
              <a:rPr lang="en-IE" dirty="0" smtClean="0"/>
              <a:t>MGCV package advised</a:t>
            </a:r>
          </a:p>
          <a:p>
            <a:endParaRPr lang="en-IE" dirty="0"/>
          </a:p>
          <a:p>
            <a:r>
              <a:rPr lang="en-IE" dirty="0" smtClean="0"/>
              <a:t>Hans talk </a:t>
            </a:r>
            <a:r>
              <a:rPr lang="en-IE" dirty="0" smtClean="0">
                <a:hlinkClick r:id="rId2"/>
              </a:rPr>
              <a:t>https</a:t>
            </a:r>
            <a:r>
              <a:rPr lang="en-IE" dirty="0">
                <a:hlinkClick r:id="rId2"/>
              </a:rPr>
              <a:t>://bigfish.joomla.com/</a:t>
            </a:r>
            <a:r>
              <a:rPr lang="en-IE" dirty="0"/>
              <a:t> 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17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Generalized Additive Models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7" name="Picture 6" descr="C:\Users\gbal\Desktop\0_adultes_gam\3_figures_gam\changes_salmon_no_points_transparent_common_fig_ages.tif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22" y="1463934"/>
            <a:ext cx="7522210" cy="50107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 rot="19033240">
            <a:off x="3138055" y="3322995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dirty="0" smtClean="0">
                <a:solidFill>
                  <a:srgbClr val="FF0000"/>
                </a:solidFill>
              </a:rPr>
              <a:t>NOT PUBLIC</a:t>
            </a:r>
            <a:endParaRPr lang="en-IE" sz="36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7750" y="6400800"/>
            <a:ext cx="3282950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prstClr val="white">
                    <a:lumMod val="75000"/>
                  </a:prstClr>
                </a:solidFill>
              </a:rPr>
              <a:t>Window configured with layout()</a:t>
            </a:r>
            <a:endParaRPr lang="en-IE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51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1.2-1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Install R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Open R 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897242" y="2254434"/>
            <a:ext cx="3027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 smtClean="0"/>
              <a:t>Google + R download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71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General-purpose </a:t>
            </a:r>
            <a:r>
              <a:rPr lang="en-IE" dirty="0" smtClean="0"/>
              <a:t>optimization in R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7750" y="6400800"/>
            <a:ext cx="3282950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prstClr val="white">
                    <a:lumMod val="75000"/>
                  </a:prstClr>
                </a:solidFill>
              </a:rPr>
              <a:t>Window configured with layout()</a:t>
            </a:r>
            <a:endParaRPr lang="en-IE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Recommend </a:t>
            </a:r>
            <a:r>
              <a:rPr lang="en-IE" dirty="0" err="1" smtClean="0"/>
              <a:t>optmix</a:t>
            </a:r>
            <a:r>
              <a:rPr lang="en-IE" dirty="0" smtClean="0"/>
              <a:t> package</a:t>
            </a:r>
          </a:p>
          <a:p>
            <a:endParaRPr lang="en-IE" dirty="0"/>
          </a:p>
          <a:p>
            <a:r>
              <a:rPr lang="en-IE" dirty="0" smtClean="0"/>
              <a:t>Fits model by</a:t>
            </a:r>
          </a:p>
          <a:p>
            <a:pPr lvl="1" fontAlgn="base"/>
            <a:r>
              <a:rPr lang="en-IE" dirty="0" smtClean="0"/>
              <a:t>minimising </a:t>
            </a:r>
            <a:r>
              <a:rPr lang="en-IE" dirty="0"/>
              <a:t>residual sum of squares</a:t>
            </a:r>
          </a:p>
          <a:p>
            <a:pPr lvl="1"/>
            <a:r>
              <a:rPr lang="en-IE" dirty="0" smtClean="0"/>
              <a:t>minimising deviance (requires writing likelihood)</a:t>
            </a:r>
            <a:endParaRPr lang="en-IE" dirty="0"/>
          </a:p>
          <a:p>
            <a:endParaRPr lang="en-IE" dirty="0" smtClean="0"/>
          </a:p>
          <a:p>
            <a:r>
              <a:rPr lang="en-IE" dirty="0" smtClean="0"/>
              <a:t>See code </a:t>
            </a:r>
            <a:r>
              <a:rPr lang="en-IE" dirty="0"/>
              <a:t>for details (7.4.optimx.r)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386394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>
            <a:normAutofit/>
          </a:bodyPr>
          <a:lstStyle/>
          <a:p>
            <a:r>
              <a:rPr lang="en-IE" dirty="0" smtClean="0"/>
              <a:t>7. EXTRAS </a:t>
            </a:r>
            <a:br>
              <a:rPr lang="en-IE" dirty="0" smtClean="0"/>
            </a:br>
            <a:r>
              <a:rPr lang="en-IE" sz="4000" dirty="0" smtClean="0"/>
              <a:t>YOU MAY NEED / USE SOON ... </a:t>
            </a:r>
            <a:endParaRPr lang="en-IE" sz="4000" dirty="0"/>
          </a:p>
        </p:txBody>
      </p:sp>
    </p:spTree>
    <p:extLst>
      <p:ext uri="{BB962C8B-B14F-4D97-AF65-F5344CB8AC3E}">
        <p14:creationId xmlns:p14="http://schemas.microsoft.com/office/powerpoint/2010/main" val="96548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dates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1422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3919" y="125309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b="1" dirty="0">
                <a:solidFill>
                  <a:srgbClr val="C00000"/>
                </a:solidFill>
              </a:rPr>
              <a:t>array</a:t>
            </a:r>
            <a:r>
              <a:rPr lang="en-IE" dirty="0">
                <a:solidFill>
                  <a:prstClr val="black"/>
                </a:solidFill>
              </a:rPr>
              <a:t>: ~ same as matrix but </a:t>
            </a:r>
            <a:r>
              <a:rPr lang="en-IE" b="1" dirty="0">
                <a:solidFill>
                  <a:prstClr val="black"/>
                </a:solidFill>
              </a:rPr>
              <a:t>not</a:t>
            </a:r>
            <a:r>
              <a:rPr lang="en-IE" dirty="0">
                <a:solidFill>
                  <a:prstClr val="black"/>
                </a:solidFill>
              </a:rPr>
              <a:t> limited in dimensions</a:t>
            </a:r>
            <a:r>
              <a:rPr lang="en-IE" dirty="0" smtClean="0">
                <a:solidFill>
                  <a:prstClr val="black"/>
                </a:solidFill>
              </a:rPr>
              <a:t>.</a:t>
            </a:r>
          </a:p>
          <a:p>
            <a:endParaRPr lang="en-IE" dirty="0">
              <a:solidFill>
                <a:srgbClr val="C00000"/>
              </a:solidFill>
            </a:endParaRPr>
          </a:p>
          <a:p>
            <a:r>
              <a:rPr lang="en-IE" dirty="0" smtClean="0">
                <a:solidFill>
                  <a:srgbClr val="C00000"/>
                </a:solidFill>
              </a:rPr>
              <a:t>Like matrices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550" y="1253092"/>
            <a:ext cx="32988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13919" y="394457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b="1" dirty="0">
                <a:solidFill>
                  <a:srgbClr val="C00000"/>
                </a:solidFill>
              </a:rPr>
              <a:t>list</a:t>
            </a:r>
            <a:r>
              <a:rPr lang="en-IE" dirty="0">
                <a:solidFill>
                  <a:prstClr val="black"/>
                </a:solidFill>
              </a:rPr>
              <a:t>: catchall structure. </a:t>
            </a:r>
          </a:p>
          <a:p>
            <a:pPr lvl="2"/>
            <a:r>
              <a:rPr lang="en-IE" dirty="0">
                <a:solidFill>
                  <a:prstClr val="black"/>
                </a:solidFill>
              </a:rPr>
              <a:t>Each element can be of any class or NULL.</a:t>
            </a:r>
          </a:p>
          <a:p>
            <a:pPr lvl="2"/>
            <a:r>
              <a:rPr lang="en-IE" dirty="0">
                <a:solidFill>
                  <a:prstClr val="black"/>
                </a:solidFill>
              </a:rPr>
              <a:t>The elements can be </a:t>
            </a:r>
            <a:r>
              <a:rPr lang="en-IE" dirty="0" smtClean="0">
                <a:solidFill>
                  <a:prstClr val="black"/>
                </a:solidFill>
              </a:rPr>
              <a:t>named.</a:t>
            </a:r>
          </a:p>
          <a:p>
            <a:pPr lvl="2"/>
            <a:r>
              <a:rPr lang="en-IE" dirty="0" smtClean="0">
                <a:solidFill>
                  <a:srgbClr val="FF0000"/>
                </a:solidFill>
              </a:rPr>
              <a:t>Like </a:t>
            </a:r>
            <a:r>
              <a:rPr lang="en-IE" dirty="0" err="1" smtClean="0">
                <a:solidFill>
                  <a:srgbClr val="FF0000"/>
                </a:solidFill>
              </a:rPr>
              <a:t>data.framces</a:t>
            </a:r>
            <a:r>
              <a:rPr lang="en-IE" dirty="0" smtClean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92" y="5489938"/>
            <a:ext cx="2452266" cy="64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Other data structures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22976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Extracting one </a:t>
            </a:r>
            <a:r>
              <a:rPr lang="en-IE" dirty="0" smtClean="0"/>
              <a:t>element</a:t>
            </a:r>
            <a:endParaRPr lang="en-IE" dirty="0"/>
          </a:p>
          <a:p>
            <a:pPr lvl="1"/>
            <a:r>
              <a:rPr lang="en-IE" dirty="0"/>
              <a:t>with the position</a:t>
            </a:r>
            <a:r>
              <a:rPr lang="en-IE" sz="3000" dirty="0"/>
              <a:t>: 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[[&lt;</a:t>
            </a:r>
            <a:r>
              <a:rPr lang="en-IE" sz="3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&gt;]] </a:t>
            </a:r>
          </a:p>
          <a:p>
            <a:pPr lvl="2"/>
            <a:endParaRPr lang="en-IE" sz="2800" dirty="0"/>
          </a:p>
          <a:p>
            <a:pPr lvl="1"/>
            <a:r>
              <a:rPr lang="en-IE" dirty="0"/>
              <a:t>with its name: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[["&lt;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&gt;"]] </a:t>
            </a:r>
            <a:r>
              <a:rPr lang="en-IE" dirty="0"/>
              <a:t>or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dirty="0"/>
              <a:t>  </a:t>
            </a:r>
          </a:p>
          <a:p>
            <a:pPr lvl="2"/>
            <a:endParaRPr lang="en-IE" dirty="0"/>
          </a:p>
          <a:p>
            <a:pPr lvl="1"/>
            <a:r>
              <a:rPr lang="en-IE" dirty="0"/>
              <a:t>range of element (!!! returns a list):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/>
              <a:t>  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Works just as for a vector: by position, name, logical indexation.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prstClr val="black"/>
                </a:solidFill>
                <a:latin typeface="Calibri Light"/>
              </a:rPr>
              <a:t>Indexing data, lists</a:t>
            </a:r>
            <a:endParaRPr lang="en-IE" sz="4400" dirty="0">
              <a:solidFill>
                <a:prstClr val="black"/>
              </a:solidFill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8817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Applying functions on </a:t>
            </a:r>
            <a:br>
              <a:rPr lang="en-IE" dirty="0" smtClean="0"/>
            </a:br>
            <a:r>
              <a:rPr lang="en-IE" dirty="0" smtClean="0"/>
              <a:t>elements of list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434" y="1705132"/>
            <a:ext cx="8377129" cy="4351338"/>
          </a:xfrm>
        </p:spPr>
        <p:txBody>
          <a:bodyPr>
            <a:normAutofit/>
          </a:bodyPr>
          <a:lstStyle/>
          <a:p>
            <a:r>
              <a:rPr lang="en-IE" dirty="0" err="1" smtClean="0"/>
              <a:t>lapply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returns a list of the same length as X </a:t>
            </a:r>
          </a:p>
          <a:p>
            <a:pPr lvl="1"/>
            <a:r>
              <a:rPr lang="en-IE" dirty="0" smtClean="0"/>
              <a:t>each </a:t>
            </a:r>
            <a:r>
              <a:rPr lang="en-IE" dirty="0"/>
              <a:t>element </a:t>
            </a:r>
            <a:r>
              <a:rPr lang="en-IE" dirty="0" smtClean="0"/>
              <a:t>is </a:t>
            </a:r>
            <a:r>
              <a:rPr lang="en-IE" dirty="0"/>
              <a:t>the result of applying </a:t>
            </a:r>
            <a:r>
              <a:rPr lang="en-IE" dirty="0" smtClean="0"/>
              <a:t>FUN</a:t>
            </a:r>
            <a:endParaRPr lang="en-IE" dirty="0"/>
          </a:p>
          <a:p>
            <a:pPr lvl="1"/>
            <a:endParaRPr lang="en-IE" dirty="0" smtClean="0"/>
          </a:p>
          <a:p>
            <a:endParaRPr lang="en-IE" dirty="0"/>
          </a:p>
          <a:p>
            <a:r>
              <a:rPr lang="en-IE" dirty="0" err="1"/>
              <a:t>s</a:t>
            </a:r>
            <a:r>
              <a:rPr lang="en-IE" dirty="0" err="1" smtClean="0"/>
              <a:t>apply</a:t>
            </a:r>
            <a:r>
              <a:rPr lang="en-IE" dirty="0" smtClean="0"/>
              <a:t>() </a:t>
            </a:r>
          </a:p>
          <a:p>
            <a:pPr lvl="1"/>
            <a:r>
              <a:rPr lang="en-IE" dirty="0" smtClean="0"/>
              <a:t>a user friendly version of </a:t>
            </a:r>
            <a:r>
              <a:rPr lang="en-IE" dirty="0" err="1" smtClean="0"/>
              <a:t>lapply</a:t>
            </a:r>
            <a:r>
              <a:rPr lang="en-IE" dirty="0" smtClean="0"/>
              <a:t>(), FUN instead of MARGIN</a:t>
            </a:r>
          </a:p>
          <a:p>
            <a:pPr lvl="1"/>
            <a:r>
              <a:rPr lang="en-IE" dirty="0" smtClean="0"/>
              <a:t>returns a vector or matrix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/>
          <a:srcRect t="6807" b="26570"/>
          <a:stretch/>
        </p:blipFill>
        <p:spPr>
          <a:xfrm>
            <a:off x="2136782" y="3044192"/>
            <a:ext cx="4586730" cy="441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034" y="5511394"/>
            <a:ext cx="3576226" cy="54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65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 smtClean="0"/>
              <a:t>Applying functions by factor(s)</a:t>
            </a:r>
            <a:r>
              <a:rPr lang="en-IE" dirty="0"/>
              <a:t/>
            </a:r>
            <a:br>
              <a:rPr lang="en-IE" dirty="0"/>
            </a:br>
            <a:r>
              <a:rPr lang="en-IE" dirty="0" smtClean="0"/>
              <a:t>by()</a:t>
            </a:r>
            <a:endParaRPr lang="en-IE" sz="2400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791" y="1647440"/>
            <a:ext cx="6990426" cy="481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 smtClean="0"/>
              <a:t>Applying functions by factor(s)</a:t>
            </a:r>
            <a:r>
              <a:rPr lang="en-IE" dirty="0"/>
              <a:t/>
            </a:r>
            <a:br>
              <a:rPr lang="en-IE" dirty="0"/>
            </a:br>
            <a:r>
              <a:rPr lang="en-IE" dirty="0" smtClean="0"/>
              <a:t>by()</a:t>
            </a:r>
            <a:endParaRPr lang="en-IE" sz="2400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454" y="1712863"/>
            <a:ext cx="6567092" cy="472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3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while() loop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To repeat an action until condition satisfied </a:t>
            </a:r>
          </a:p>
          <a:p>
            <a:pPr marL="457200" lvl="1" indent="0">
              <a:buNone/>
            </a:pPr>
            <a:endParaRPr lang="en-IE" dirty="0" smtClean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5243" y="2066858"/>
            <a:ext cx="6385040" cy="1667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243" y="4207936"/>
            <a:ext cx="8075364" cy="169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1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 and saving, excel files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3688" y="4585004"/>
            <a:ext cx="7886700" cy="1606475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For .csv files see </a:t>
            </a:r>
          </a:p>
          <a:p>
            <a:pPr lvl="1"/>
            <a:r>
              <a:rPr lang="en-IE" dirty="0" smtClean="0"/>
              <a:t>‘</a:t>
            </a:r>
            <a:r>
              <a:rPr lang="en-IE" dirty="0" err="1" smtClean="0"/>
              <a:t>read.table</a:t>
            </a:r>
            <a:r>
              <a:rPr lang="en-IE" dirty="0" smtClean="0"/>
              <a:t>’ and ‘</a:t>
            </a:r>
            <a:r>
              <a:rPr lang="en-IE" dirty="0" err="1" smtClean="0"/>
              <a:t>write.table</a:t>
            </a:r>
            <a:r>
              <a:rPr lang="en-IE" dirty="0" smtClean="0"/>
              <a:t>’</a:t>
            </a:r>
          </a:p>
          <a:p>
            <a:pPr lvl="1"/>
            <a:r>
              <a:rPr lang="en-IE" dirty="0" smtClean="0"/>
              <a:t>‘read.csv’ </a:t>
            </a:r>
            <a:r>
              <a:rPr lang="en-IE" dirty="0"/>
              <a:t>and ‘</a:t>
            </a:r>
            <a:r>
              <a:rPr lang="en-IE" dirty="0" smtClean="0"/>
              <a:t>write.csv’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5626" y="1668079"/>
            <a:ext cx="6566309" cy="225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2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1"/>
            <a:ext cx="9144000" cy="9525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R Console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20471" y="1260799"/>
            <a:ext cx="8586399" cy="128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/>
              <a:t>This is where you write and / or run your commands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2 type of prompts : &gt; and +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20471" y="4622363"/>
            <a:ext cx="8586399" cy="813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rgbClr val="FF0000"/>
                </a:solidFill>
              </a:rPr>
              <a:t>It also displays ‘meaningful’ error messages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904" y="2672558"/>
            <a:ext cx="1003332" cy="1714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68" y="5563705"/>
            <a:ext cx="4377000" cy="988946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1562100" y="2780233"/>
            <a:ext cx="1841500" cy="51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443548" y="2586362"/>
            <a:ext cx="2066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Console available</a:t>
            </a:r>
            <a:endParaRPr lang="en-IE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1522152" y="3455327"/>
            <a:ext cx="1841500" cy="51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03600" y="3261456"/>
            <a:ext cx="337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Waiting for command completion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5357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/>
          <a:lstStyle/>
          <a:p>
            <a:pPr algn="ctr"/>
            <a:r>
              <a:rPr lang="en-IE" dirty="0" smtClean="0"/>
              <a:t>ggplot2 package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2609" y="2333110"/>
            <a:ext cx="6319910" cy="2841563"/>
          </a:xfrm>
        </p:spPr>
        <p:txBody>
          <a:bodyPr>
            <a:normAutofit fontScale="70000" lnSpcReduction="20000"/>
          </a:bodyPr>
          <a:lstStyle/>
          <a:p>
            <a:r>
              <a:rPr lang="en-IE" dirty="0" smtClean="0"/>
              <a:t>A package dedicated to graphs</a:t>
            </a:r>
          </a:p>
          <a:p>
            <a:endParaRPr lang="en-IE" dirty="0" smtClean="0"/>
          </a:p>
          <a:p>
            <a:r>
              <a:rPr lang="en-IE" dirty="0" smtClean="0"/>
              <a:t>Based on the grammar of graphic approach relying on </a:t>
            </a:r>
          </a:p>
          <a:p>
            <a:pPr lvl="1"/>
            <a:r>
              <a:rPr lang="en-IE" dirty="0" smtClean="0"/>
              <a:t>Aesthetics, </a:t>
            </a:r>
            <a:r>
              <a:rPr lang="en-IE" dirty="0" err="1" smtClean="0"/>
              <a:t>ie</a:t>
            </a:r>
            <a:r>
              <a:rPr lang="en-IE" dirty="0" smtClean="0"/>
              <a:t> what you plot</a:t>
            </a:r>
          </a:p>
          <a:p>
            <a:pPr lvl="1"/>
            <a:r>
              <a:rPr lang="en-IE" dirty="0" smtClean="0"/>
              <a:t>Geometries, </a:t>
            </a:r>
            <a:r>
              <a:rPr lang="en-IE" dirty="0" err="1" smtClean="0"/>
              <a:t>ie</a:t>
            </a:r>
            <a:r>
              <a:rPr lang="en-IE" dirty="0" smtClean="0"/>
              <a:t> how you plot it (points, lines, ribbon…)</a:t>
            </a:r>
          </a:p>
          <a:p>
            <a:pPr marL="342900" lvl="1" indent="0">
              <a:buNone/>
            </a:pPr>
            <a:endParaRPr lang="en-IE" dirty="0" smtClean="0"/>
          </a:p>
          <a:p>
            <a:r>
              <a:rPr lang="en-IE" dirty="0" smtClean="0"/>
              <a:t>According to some people </a:t>
            </a:r>
          </a:p>
          <a:p>
            <a:pPr lvl="1"/>
            <a:r>
              <a:rPr lang="en-IE" dirty="0" smtClean="0"/>
              <a:t>More intuitive ?</a:t>
            </a:r>
          </a:p>
          <a:p>
            <a:pPr lvl="1"/>
            <a:r>
              <a:rPr lang="en-IE" dirty="0" smtClean="0"/>
              <a:t>better that basic R graphic functions because you need less code</a:t>
            </a:r>
          </a:p>
          <a:p>
            <a:endParaRPr lang="en-IE" dirty="0" smtClean="0"/>
          </a:p>
          <a:p>
            <a:endParaRPr lang="en-IE" dirty="0" smtClean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29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9899" y="2175241"/>
            <a:ext cx="2831577" cy="4501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7525" y="3111103"/>
            <a:ext cx="2736326" cy="25005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93099" y="2175240"/>
            <a:ext cx="2899420" cy="5644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15747" y="3101577"/>
            <a:ext cx="2986296" cy="250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1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1299" y="1965722"/>
            <a:ext cx="3393755" cy="10359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4680" y="3256533"/>
            <a:ext cx="5115591" cy="25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3082" y="2175250"/>
            <a:ext cx="3036518" cy="5501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/>
          <a:srcRect t="2879"/>
          <a:stretch/>
        </p:blipFill>
        <p:spPr>
          <a:xfrm>
            <a:off x="4786103" y="2171701"/>
            <a:ext cx="3000794" cy="6036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8309" y="3013828"/>
            <a:ext cx="3217357" cy="26440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14850" y="3013830"/>
            <a:ext cx="3282848" cy="270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8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/>
          <a:lstStyle/>
          <a:p>
            <a:r>
              <a:rPr lang="en-IE" dirty="0" smtClean="0"/>
              <a:t>8. TO KEEP GOING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5151566" cy="1500187"/>
          </a:xfrm>
        </p:spPr>
        <p:txBody>
          <a:bodyPr>
            <a:normAutofit/>
          </a:bodyPr>
          <a:lstStyle/>
          <a:p>
            <a:r>
              <a:rPr lang="en-IE" dirty="0" smtClean="0"/>
              <a:t>This section will tell you about </a:t>
            </a:r>
          </a:p>
          <a:p>
            <a:r>
              <a:rPr lang="en-IE" dirty="0"/>
              <a:t>	</a:t>
            </a:r>
            <a:r>
              <a:rPr lang="en-IE" dirty="0" smtClean="0"/>
              <a:t>1. potentially useful packages</a:t>
            </a:r>
          </a:p>
          <a:p>
            <a:r>
              <a:rPr lang="en-IE" dirty="0"/>
              <a:t>	</a:t>
            </a:r>
            <a:r>
              <a:rPr lang="en-IE" dirty="0" smtClean="0"/>
              <a:t>2. where to learn more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38665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Reports, R markdown package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658" y="1445142"/>
            <a:ext cx="7860723" cy="4550735"/>
          </a:xfrm>
        </p:spPr>
        <p:txBody>
          <a:bodyPr>
            <a:normAutofit fontScale="92500" lnSpcReduction="20000"/>
          </a:bodyPr>
          <a:lstStyle/>
          <a:p>
            <a:r>
              <a:rPr lang="en-IE" dirty="0" smtClean="0"/>
              <a:t>It is </a:t>
            </a:r>
          </a:p>
          <a:p>
            <a:pPr lvl="1"/>
            <a:r>
              <a:rPr lang="en-IE" dirty="0" smtClean="0"/>
              <a:t>Package developed by r studio based on </a:t>
            </a:r>
            <a:r>
              <a:rPr lang="en-IE" dirty="0" err="1" smtClean="0"/>
              <a:t>knitr</a:t>
            </a:r>
            <a:r>
              <a:rPr lang="en-IE" dirty="0" smtClean="0"/>
              <a:t> and </a:t>
            </a:r>
            <a:r>
              <a:rPr lang="en-IE" dirty="0" err="1" smtClean="0"/>
              <a:t>pandoc</a:t>
            </a:r>
            <a:endParaRPr lang="en-IE" dirty="0" smtClean="0"/>
          </a:p>
          <a:p>
            <a:pPr lvl="1"/>
            <a:r>
              <a:rPr lang="en-IE" dirty="0"/>
              <a:t>Fully integrated in r </a:t>
            </a:r>
            <a:r>
              <a:rPr lang="en-IE" dirty="0" smtClean="0"/>
              <a:t>studio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Useful for </a:t>
            </a:r>
          </a:p>
          <a:p>
            <a:pPr lvl="1"/>
            <a:r>
              <a:rPr lang="en-IE" dirty="0" smtClean="0"/>
              <a:t>Easily creating dynamic documents</a:t>
            </a:r>
          </a:p>
          <a:p>
            <a:pPr lvl="2"/>
            <a:r>
              <a:rPr lang="en-IE" dirty="0" smtClean="0"/>
              <a:t>Web pages</a:t>
            </a:r>
          </a:p>
          <a:p>
            <a:pPr lvl="2"/>
            <a:r>
              <a:rPr lang="en-IE" dirty="0" smtClean="0">
                <a:effectLst/>
              </a:rPr>
              <a:t>Reproducible analysis and reports</a:t>
            </a:r>
          </a:p>
          <a:p>
            <a:pPr lvl="3"/>
            <a:r>
              <a:rPr lang="en-IE" dirty="0" smtClean="0"/>
              <a:t>Data work up for WGs – html/word</a:t>
            </a:r>
          </a:p>
          <a:p>
            <a:pPr lvl="3"/>
            <a:r>
              <a:rPr lang="en-IE" dirty="0" smtClean="0"/>
              <a:t>Working Group reports - word</a:t>
            </a:r>
          </a:p>
          <a:p>
            <a:pPr lvl="3"/>
            <a:r>
              <a:rPr lang="en-IE" dirty="0" smtClean="0">
                <a:effectLst/>
              </a:rPr>
              <a:t>Survey reports – word/pdf</a:t>
            </a:r>
          </a:p>
          <a:p>
            <a:pPr lvl="1"/>
            <a:r>
              <a:rPr lang="en-IE" dirty="0" smtClean="0"/>
              <a:t>Documenting packages/functions – pdf</a:t>
            </a:r>
          </a:p>
          <a:p>
            <a:pPr lvl="1"/>
            <a:endParaRPr lang="en-IE" dirty="0"/>
          </a:p>
          <a:p>
            <a:r>
              <a:rPr lang="en-IE" dirty="0" smtClean="0"/>
              <a:t>See Colm talk at </a:t>
            </a:r>
            <a:r>
              <a:rPr lang="en-IE" sz="2100" dirty="0" smtClean="0">
                <a:hlinkClick r:id="rId2"/>
              </a:rPr>
              <a:t>https</a:t>
            </a:r>
            <a:r>
              <a:rPr lang="en-IE" sz="2100" dirty="0">
                <a:hlinkClick r:id="rId2"/>
              </a:rPr>
              <a:t>://bigfish.joomla.com</a:t>
            </a:r>
            <a:r>
              <a:rPr lang="en-IE" sz="2100" dirty="0" smtClean="0">
                <a:hlinkClick r:id="rId2"/>
              </a:rPr>
              <a:t>/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12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R packages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53" y="994172"/>
            <a:ext cx="8325716" cy="5332199"/>
          </a:xfrm>
        </p:spPr>
        <p:txBody>
          <a:bodyPr>
            <a:normAutofit fontScale="55000" lnSpcReduction="20000"/>
          </a:bodyPr>
          <a:lstStyle/>
          <a:p>
            <a:r>
              <a:rPr lang="en-IE" dirty="0" smtClean="0"/>
              <a:t>Data manipulation / cleaning</a:t>
            </a:r>
          </a:p>
          <a:p>
            <a:pPr lvl="1"/>
            <a:r>
              <a:rPr lang="en-IE" dirty="0" err="1" smtClean="0"/>
              <a:t>tydr</a:t>
            </a:r>
            <a:r>
              <a:rPr lang="en-IE" dirty="0" smtClean="0"/>
              <a:t> (no obvious advantage)</a:t>
            </a:r>
          </a:p>
          <a:p>
            <a:pPr lvl="1"/>
            <a:r>
              <a:rPr lang="en-IE" dirty="0" err="1"/>
              <a:t>s</a:t>
            </a:r>
            <a:r>
              <a:rPr lang="en-IE" dirty="0" err="1" smtClean="0"/>
              <a:t>tringr</a:t>
            </a:r>
            <a:r>
              <a:rPr lang="en-IE" dirty="0" smtClean="0"/>
              <a:t> for string manipulations</a:t>
            </a:r>
          </a:p>
          <a:p>
            <a:pPr lvl="1"/>
            <a:r>
              <a:rPr lang="en-IE" dirty="0" err="1"/>
              <a:t>d</a:t>
            </a:r>
            <a:r>
              <a:rPr lang="en-IE" dirty="0" err="1" smtClean="0"/>
              <a:t>plyr</a:t>
            </a:r>
            <a:r>
              <a:rPr lang="en-IE" dirty="0" smtClean="0"/>
              <a:t> (uses intuitive syntax)</a:t>
            </a:r>
          </a:p>
          <a:p>
            <a:pPr lvl="1"/>
            <a:r>
              <a:rPr lang="en-IE" dirty="0" err="1" smtClean="0"/>
              <a:t>data.table</a:t>
            </a:r>
            <a:r>
              <a:rPr lang="en-IE" dirty="0"/>
              <a:t> </a:t>
            </a:r>
            <a:r>
              <a:rPr lang="en-IE" dirty="0" smtClean="0"/>
              <a:t>(syntax ‘close’ to SQL, time efficient on big tables) </a:t>
            </a:r>
          </a:p>
          <a:p>
            <a:pPr lvl="1"/>
            <a:r>
              <a:rPr lang="en-IE" dirty="0" err="1"/>
              <a:t>l</a:t>
            </a:r>
            <a:r>
              <a:rPr lang="en-IE" dirty="0" err="1" smtClean="0"/>
              <a:t>ubridate</a:t>
            </a:r>
            <a:r>
              <a:rPr lang="en-IE" dirty="0" smtClean="0"/>
              <a:t> (to mess with date formats)</a:t>
            </a:r>
          </a:p>
          <a:p>
            <a:pPr lvl="1"/>
            <a:r>
              <a:rPr lang="en-IE" dirty="0">
                <a:hlinkClick r:id="rId2"/>
              </a:rPr>
              <a:t>zoo</a:t>
            </a:r>
            <a:r>
              <a:rPr lang="en-IE" dirty="0"/>
              <a:t>, </a:t>
            </a:r>
            <a:r>
              <a:rPr lang="en-IE" dirty="0" err="1">
                <a:hlinkClick r:id="rId3"/>
              </a:rPr>
              <a:t>xts</a:t>
            </a:r>
            <a:r>
              <a:rPr lang="en-IE" dirty="0"/>
              <a:t> and </a:t>
            </a:r>
            <a:r>
              <a:rPr lang="en-IE" dirty="0" err="1" smtClean="0">
                <a:hlinkClick r:id="rId4"/>
              </a:rPr>
              <a:t>quantmod</a:t>
            </a:r>
            <a:r>
              <a:rPr lang="en-IE" dirty="0" smtClean="0"/>
              <a:t> (for time series)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Plots</a:t>
            </a:r>
          </a:p>
          <a:p>
            <a:pPr lvl="1"/>
            <a:r>
              <a:rPr lang="en-IE" dirty="0" err="1" smtClean="0"/>
              <a:t>ggplot</a:t>
            </a:r>
            <a:r>
              <a:rPr lang="en-IE" dirty="0" smtClean="0"/>
              <a:t>, ggplot2 (plotting package based on grammar of graphic)</a:t>
            </a:r>
          </a:p>
          <a:p>
            <a:pPr lvl="1"/>
            <a:r>
              <a:rPr lang="en-IE" dirty="0" err="1" smtClean="0"/>
              <a:t>ggvis</a:t>
            </a:r>
            <a:r>
              <a:rPr lang="en-IE" dirty="0" smtClean="0"/>
              <a:t> (interactive web graphic)</a:t>
            </a:r>
          </a:p>
          <a:p>
            <a:pPr lvl="1"/>
            <a:r>
              <a:rPr lang="en-IE" dirty="0" err="1" smtClean="0"/>
              <a:t>Ploty</a:t>
            </a:r>
            <a:r>
              <a:rPr lang="en-IE" dirty="0"/>
              <a:t> (interactive, browser-based charting library </a:t>
            </a:r>
            <a:r>
              <a:rPr lang="en-IE" dirty="0" smtClean="0"/>
              <a:t>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Mapping</a:t>
            </a:r>
          </a:p>
          <a:p>
            <a:pPr lvl="1"/>
            <a:r>
              <a:rPr lang="en-IE" dirty="0" smtClean="0"/>
              <a:t>See Hans talk </a:t>
            </a:r>
            <a:r>
              <a:rPr lang="en-IE" dirty="0"/>
              <a:t>on </a:t>
            </a:r>
            <a:r>
              <a:rPr lang="en-IE" dirty="0">
                <a:hlinkClick r:id="rId5"/>
              </a:rPr>
              <a:t>https://bigfish.joomla.com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pPr lvl="1"/>
            <a:endParaRPr lang="en-IE" dirty="0" smtClean="0"/>
          </a:p>
          <a:p>
            <a:r>
              <a:rPr lang="en-IE" dirty="0" smtClean="0"/>
              <a:t>Reporting </a:t>
            </a:r>
          </a:p>
          <a:p>
            <a:pPr lvl="1"/>
            <a:r>
              <a:rPr lang="en-IE" dirty="0" smtClean="0"/>
              <a:t>R markdown in </a:t>
            </a:r>
            <a:r>
              <a:rPr lang="en-IE" dirty="0" err="1" smtClean="0"/>
              <a:t>Rstudio</a:t>
            </a:r>
            <a:r>
              <a:rPr lang="en-IE" dirty="0" smtClean="0"/>
              <a:t>, see Colm talk on </a:t>
            </a:r>
            <a:r>
              <a:rPr lang="en-IE" dirty="0">
                <a:hlinkClick r:id="rId5"/>
              </a:rPr>
              <a:t>https://bigfish.joomla.com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pPr lvl="1"/>
            <a:r>
              <a:rPr lang="en-IE" dirty="0" smtClean="0"/>
              <a:t>Function </a:t>
            </a:r>
            <a:r>
              <a:rPr lang="en-IE" dirty="0" err="1" smtClean="0"/>
              <a:t>Sweave</a:t>
            </a:r>
            <a:r>
              <a:rPr lang="en-IE" dirty="0" smtClean="0"/>
              <a:t> to generate LATEX documents and pdf</a:t>
            </a:r>
          </a:p>
          <a:p>
            <a:pPr lvl="1"/>
            <a:r>
              <a:rPr lang="en-IE" dirty="0" smtClean="0"/>
              <a:t>Package </a:t>
            </a:r>
            <a:r>
              <a:rPr lang="en-IE" dirty="0" err="1" smtClean="0"/>
              <a:t>OdfWeave</a:t>
            </a:r>
            <a:r>
              <a:rPr lang="en-IE" dirty="0" smtClean="0"/>
              <a:t> for open office documents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Web application</a:t>
            </a:r>
          </a:p>
          <a:p>
            <a:pPr lvl="1"/>
            <a:r>
              <a:rPr lang="en-IE" dirty="0" smtClean="0"/>
              <a:t>Shiny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50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R packages, fisheries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53" y="1422400"/>
            <a:ext cx="8325716" cy="5118100"/>
          </a:xfrm>
        </p:spPr>
        <p:txBody>
          <a:bodyPr>
            <a:normAutofit fontScale="77500" lnSpcReduction="20000"/>
          </a:bodyPr>
          <a:lstStyle/>
          <a:p>
            <a:r>
              <a:rPr lang="en-IE" dirty="0" smtClean="0"/>
              <a:t>FSA : Fisheries Stock Assessment</a:t>
            </a:r>
          </a:p>
          <a:p>
            <a:endParaRPr lang="en-IE" dirty="0" smtClean="0"/>
          </a:p>
          <a:p>
            <a:r>
              <a:rPr lang="en-IE" dirty="0" smtClean="0"/>
              <a:t>FLR : Fisheries Library in R</a:t>
            </a:r>
          </a:p>
          <a:p>
            <a:endParaRPr lang="en-IE" dirty="0" smtClean="0"/>
          </a:p>
          <a:p>
            <a:r>
              <a:rPr lang="en-IE" dirty="0" err="1"/>
              <a:t>f</a:t>
            </a:r>
            <a:r>
              <a:rPr lang="en-IE" dirty="0" err="1" smtClean="0"/>
              <a:t>ishmethods</a:t>
            </a:r>
            <a:r>
              <a:rPr lang="en-IE" dirty="0" smtClean="0"/>
              <a:t> : Fisheries Methods and Models in R</a:t>
            </a:r>
          </a:p>
          <a:p>
            <a:endParaRPr lang="en-IE" dirty="0" smtClean="0"/>
          </a:p>
          <a:p>
            <a:r>
              <a:rPr lang="en-IE" dirty="0" err="1"/>
              <a:t>f</a:t>
            </a:r>
            <a:r>
              <a:rPr lang="en-IE" dirty="0" err="1" smtClean="0"/>
              <a:t>ishdynr</a:t>
            </a:r>
            <a:r>
              <a:rPr lang="en-IE" dirty="0" smtClean="0"/>
              <a:t> : Fisheries Science Related Population Dynamics models</a:t>
            </a:r>
          </a:p>
          <a:p>
            <a:endParaRPr lang="en-IE" dirty="0" smtClean="0"/>
          </a:p>
          <a:p>
            <a:r>
              <a:rPr lang="en-IE" dirty="0" err="1" smtClean="0"/>
              <a:t>TropFishR</a:t>
            </a:r>
            <a:r>
              <a:rPr lang="en-IE" dirty="0" smtClean="0"/>
              <a:t> : Tropical Fisheries in R …</a:t>
            </a:r>
          </a:p>
          <a:p>
            <a:endParaRPr lang="en-IE" dirty="0"/>
          </a:p>
          <a:p>
            <a:endParaRPr lang="en-IE" dirty="0" smtClean="0"/>
          </a:p>
          <a:p>
            <a:pPr marL="0" indent="0" algn="ctr">
              <a:buNone/>
            </a:pPr>
            <a:r>
              <a:rPr lang="en-IE" sz="3600" dirty="0" smtClean="0"/>
              <a:t>More on R for fisheries analyses website</a:t>
            </a:r>
          </a:p>
          <a:p>
            <a:pPr marL="0" indent="0" algn="ctr">
              <a:buNone/>
            </a:pPr>
            <a:r>
              <a:rPr lang="en-IE" sz="3600" dirty="0">
                <a:hlinkClick r:id="rId2"/>
              </a:rPr>
              <a:t>http://derekogle.com/fishR</a:t>
            </a:r>
            <a:r>
              <a:rPr lang="en-IE" sz="3600" dirty="0" smtClean="0">
                <a:hlinkClick r:id="rId2"/>
              </a:rPr>
              <a:t>/</a:t>
            </a:r>
            <a:endParaRPr lang="en-IE" sz="3600" dirty="0" smtClean="0"/>
          </a:p>
          <a:p>
            <a:pPr marL="0" indent="0" algn="ctr">
              <a:buNone/>
            </a:pPr>
            <a:endParaRPr lang="en-IE" dirty="0" smtClean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55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Write your own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Optimizers (see before)</a:t>
            </a:r>
          </a:p>
          <a:p>
            <a:pPr lvl="1"/>
            <a:r>
              <a:rPr lang="en-IE" dirty="0" err="1" smtClean="0"/>
              <a:t>nls</a:t>
            </a:r>
            <a:r>
              <a:rPr lang="en-IE" dirty="0" smtClean="0"/>
              <a:t>()</a:t>
            </a:r>
          </a:p>
          <a:p>
            <a:pPr lvl="1"/>
            <a:r>
              <a:rPr lang="en-IE" dirty="0" err="1" smtClean="0"/>
              <a:t>nlminb</a:t>
            </a:r>
            <a:r>
              <a:rPr lang="en-IE" dirty="0" smtClean="0"/>
              <a:t>()</a:t>
            </a:r>
          </a:p>
          <a:p>
            <a:pPr lvl="1"/>
            <a:r>
              <a:rPr lang="en-IE" dirty="0" err="1" smtClean="0"/>
              <a:t>optim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package </a:t>
            </a:r>
            <a:r>
              <a:rPr lang="en-IE" dirty="0" err="1" smtClean="0"/>
              <a:t>optmix</a:t>
            </a:r>
            <a:r>
              <a:rPr lang="en-IE" dirty="0"/>
              <a:t> </a:t>
            </a:r>
            <a:r>
              <a:rPr lang="en-IE" dirty="0" smtClean="0"/>
              <a:t>include all previous (see code)</a:t>
            </a:r>
          </a:p>
          <a:p>
            <a:pPr marL="0" indent="0">
              <a:buNone/>
            </a:pPr>
            <a:r>
              <a:rPr lang="en-IE" dirty="0"/>
              <a:t>	</a:t>
            </a:r>
            <a:endParaRPr lang="en-IE" dirty="0" smtClean="0"/>
          </a:p>
          <a:p>
            <a:r>
              <a:rPr lang="en-IE" dirty="0" smtClean="0"/>
              <a:t>Call specialized software using R packages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34820" name="Picture 4" descr="http://www.soest.hawaii.edu/Illust/admb_dev/image/admb_banner_dee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6779" y="5105400"/>
            <a:ext cx="3840875" cy="960219"/>
          </a:xfrm>
          <a:prstGeom prst="rect">
            <a:avLst/>
          </a:prstGeom>
          <a:noFill/>
        </p:spPr>
      </p:pic>
      <p:pic>
        <p:nvPicPr>
          <p:cNvPr id="34822" name="Picture 6" descr="http://www.openbugs.net/Manuals/tutorial0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8623" y="4770033"/>
            <a:ext cx="955378" cy="15286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097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5" name="Picture 19" descr="http://www.softbillsforsale.com/images/Softbills/common-mynah-nestl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16550" y="3771635"/>
            <a:ext cx="992342" cy="9991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689317" y="1097281"/>
            <a:ext cx="7751297" cy="5586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Books</a:t>
            </a:r>
            <a:r>
              <a:rPr lang="en-IE" altLang="en-US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ct val="50000"/>
              </a:spcBef>
            </a:pPr>
            <a:endParaRPr lang="en-IE" altLang="en-US" sz="800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Forums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  <a:hlinkClick r:id="rId4"/>
              </a:rPr>
              <a:t>http://stats.stackexchange.com/questions/tagged/r</a:t>
            </a:r>
            <a:endParaRPr lang="en-IE" altLang="en-US" dirty="0">
              <a:solidFill>
                <a:prstClr val="black"/>
              </a:solidFill>
            </a:endParaRP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  <a:hlinkClick r:id="rId5"/>
              </a:rPr>
              <a:t>http://r.789695.n4.nabble.com/</a:t>
            </a:r>
            <a:endParaRPr lang="en-IE" altLang="en-US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endParaRPr lang="en-IE" altLang="en-US" sz="800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Mailing list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R help mailing list, </a:t>
            </a:r>
            <a:r>
              <a:rPr lang="en-IE" altLang="en-US" dirty="0">
                <a:solidFill>
                  <a:prstClr val="black"/>
                </a:solidFill>
                <a:hlinkClick r:id="rId6"/>
              </a:rPr>
              <a:t>https://stat.ethz.ch/mailman/listinfo/r-help</a:t>
            </a:r>
            <a:endParaRPr lang="en-IE" altLang="en-US" dirty="0">
              <a:solidFill>
                <a:prstClr val="black"/>
              </a:solidFill>
            </a:endParaRPr>
          </a:p>
          <a:p>
            <a:pPr lvl="1">
              <a:spcBef>
                <a:spcPct val="50000"/>
              </a:spcBef>
            </a:pPr>
            <a:r>
              <a:rPr lang="en-IE" altLang="en-US" dirty="0" err="1" smtClean="0">
                <a:solidFill>
                  <a:prstClr val="black"/>
                </a:solidFill>
              </a:rPr>
              <a:t>BIGFish</a:t>
            </a:r>
            <a:r>
              <a:rPr lang="en-IE" altLang="en-US" dirty="0" smtClean="0">
                <a:solidFill>
                  <a:prstClr val="black"/>
                </a:solidFill>
              </a:rPr>
              <a:t> </a:t>
            </a:r>
            <a:r>
              <a:rPr lang="en-IE" altLang="en-US" dirty="0">
                <a:solidFill>
                  <a:prstClr val="black"/>
                </a:solidFill>
              </a:rPr>
              <a:t>mailing list, </a:t>
            </a:r>
            <a:r>
              <a:rPr lang="en-IE" altLang="en-US" dirty="0">
                <a:solidFill>
                  <a:prstClr val="black"/>
                </a:solidFill>
                <a:hlinkClick r:id="rId7"/>
              </a:rPr>
              <a:t>bigfish_mailing_list@googlegroups.com</a:t>
            </a:r>
            <a:endParaRPr lang="en-IE" altLang="en-US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endParaRPr lang="en-IE" altLang="en-US" sz="800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Google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loads of documents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choose you keywords wisely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you’ll probably end up on one </a:t>
            </a:r>
            <a:r>
              <a:rPr lang="en-IE" altLang="en-US" dirty="0" smtClean="0">
                <a:solidFill>
                  <a:prstClr val="black"/>
                </a:solidFill>
              </a:rPr>
              <a:t> of the </a:t>
            </a:r>
            <a:r>
              <a:rPr lang="en-IE" altLang="en-US" dirty="0">
                <a:solidFill>
                  <a:prstClr val="black"/>
                </a:solidFill>
              </a:rPr>
              <a:t>forums mentioned</a:t>
            </a:r>
            <a:endParaRPr lang="en-US" altLang="en-US" dirty="0">
              <a:solidFill>
                <a:prstClr val="black"/>
              </a:solidFill>
            </a:endParaRPr>
          </a:p>
        </p:txBody>
      </p:sp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4400" dirty="0">
                <a:solidFill>
                  <a:prstClr val="black"/>
                </a:solidFill>
              </a:rPr>
              <a:t>More help</a:t>
            </a:r>
            <a:endParaRPr lang="en-US" altLang="en-US" sz="4400" dirty="0">
              <a:solidFill>
                <a:prstClr val="black"/>
              </a:solidFill>
            </a:endParaRPr>
          </a:p>
        </p:txBody>
      </p:sp>
      <p:pic>
        <p:nvPicPr>
          <p:cNvPr id="4101" name="Picture 5" descr="http://ecx.images-amazon.com/images/I/51ZWUV2DEyL._SX258_BO1,204,203,200_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375" y="990461"/>
            <a:ext cx="710177" cy="93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http://ecx.images-amazon.com/images/I/41NNNTouQbL._SY344_BO1,204,203,200_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944" y="990461"/>
            <a:ext cx="663904" cy="8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http://ecx.images-amazon.com/images/I/41gnTyMcP0L._SX393_BO1,204,203,200_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080" y="990461"/>
            <a:ext cx="702067" cy="8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http://press.princeton.edu/images/k8709.gi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51" y="990461"/>
            <a:ext cx="653948" cy="92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http://vignette4.wikia.nocookie.net/sml/images/4/4d/Banned.png/revision/latest?cb=2015072012394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439" y="3624564"/>
            <a:ext cx="1304028" cy="130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ésultat de recherche d'images pour &quot;advanced r book&quot;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326" y="990461"/>
            <a:ext cx="670091" cy="92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15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6" y="1313018"/>
            <a:ext cx="9138824" cy="5457238"/>
          </a:xfrm>
        </p:spPr>
        <p:txBody>
          <a:bodyPr>
            <a:noAutofit/>
          </a:bodyPr>
          <a:lstStyle/>
          <a:p>
            <a:r>
              <a:rPr lang="en-IE" sz="2400" dirty="0" smtClean="0"/>
              <a:t>Assignment </a:t>
            </a:r>
            <a:r>
              <a:rPr lang="en-IE" sz="2400" dirty="0"/>
              <a:t>with “ </a:t>
            </a:r>
            <a:r>
              <a:rPr lang="en-IE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IE" sz="2400" dirty="0"/>
              <a:t> ” </a:t>
            </a:r>
            <a:r>
              <a:rPr lang="en-IE" sz="2400" dirty="0" smtClean="0"/>
              <a:t>                                   </a:t>
            </a:r>
            <a:r>
              <a:rPr lang="en-IE" sz="1400" dirty="0" smtClean="0"/>
              <a:t>(“ </a:t>
            </a:r>
            <a:r>
              <a:rPr lang="en-I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IE" sz="1400" dirty="0"/>
              <a:t> </a:t>
            </a:r>
            <a:r>
              <a:rPr lang="en-IE" sz="1400" dirty="0" smtClean="0"/>
              <a:t>“ not recommend, can trigger issues)</a:t>
            </a:r>
            <a:endParaRPr lang="en-IE" sz="1400" dirty="0"/>
          </a:p>
          <a:p>
            <a:endParaRPr lang="en-IE" sz="2000" dirty="0"/>
          </a:p>
          <a:p>
            <a:endParaRPr lang="en-IE" sz="2000" dirty="0"/>
          </a:p>
          <a:p>
            <a:endParaRPr lang="en-IE" sz="2000" dirty="0" smtClean="0"/>
          </a:p>
          <a:p>
            <a:r>
              <a:rPr lang="en-IE" sz="2400" dirty="0" smtClean="0"/>
              <a:t>Names </a:t>
            </a:r>
          </a:p>
          <a:p>
            <a:pPr lvl="1"/>
            <a:r>
              <a:rPr lang="en-IE" sz="1800" dirty="0" smtClean="0"/>
              <a:t>start with letter </a:t>
            </a:r>
            <a:r>
              <a:rPr lang="en-IE" sz="1800" dirty="0"/>
              <a:t>or “.” </a:t>
            </a:r>
            <a:endParaRPr lang="en-IE" sz="1800" dirty="0" smtClean="0"/>
          </a:p>
          <a:p>
            <a:pPr lvl="1"/>
            <a:r>
              <a:rPr lang="en-IE" sz="1800" dirty="0" smtClean="0"/>
              <a:t>followed </a:t>
            </a:r>
            <a:r>
              <a:rPr lang="en-IE" sz="1800" dirty="0"/>
              <a:t>by letters, digits, “.” and/or “_”</a:t>
            </a:r>
          </a:p>
          <a:p>
            <a:endParaRPr lang="en-IE" sz="2000" dirty="0"/>
          </a:p>
          <a:p>
            <a:endParaRPr lang="en-IE" sz="2000" dirty="0"/>
          </a:p>
          <a:p>
            <a:endParaRPr lang="en-IE" sz="2000" dirty="0"/>
          </a:p>
          <a:p>
            <a:r>
              <a:rPr lang="en-IE" sz="2400" dirty="0" smtClean="0"/>
              <a:t>Case </a:t>
            </a:r>
            <a:r>
              <a:rPr lang="en-IE" sz="2400" dirty="0"/>
              <a:t>sensitive </a:t>
            </a:r>
            <a:r>
              <a:rPr lang="en-IE" sz="2400" dirty="0" err="1"/>
              <a:t>my</a:t>
            </a:r>
            <a:r>
              <a:rPr lang="en-IE" sz="2400" b="1" dirty="0" err="1"/>
              <a:t>v</a:t>
            </a:r>
            <a:r>
              <a:rPr lang="en-IE" sz="2400" dirty="0" err="1"/>
              <a:t>ar</a:t>
            </a:r>
            <a:r>
              <a:rPr lang="en-IE" sz="2400" dirty="0"/>
              <a:t> ≠ </a:t>
            </a:r>
            <a:r>
              <a:rPr lang="en-IE" sz="2400" dirty="0" err="1" smtClean="0"/>
              <a:t>my</a:t>
            </a:r>
            <a:r>
              <a:rPr lang="en-IE" sz="2400" b="1" dirty="0" err="1" smtClean="0"/>
              <a:t>V</a:t>
            </a:r>
            <a:r>
              <a:rPr lang="en-IE" sz="2400" dirty="0" err="1" smtClean="0"/>
              <a:t>ar</a:t>
            </a:r>
            <a:endParaRPr lang="en-IE" sz="2400" dirty="0" smtClean="0"/>
          </a:p>
          <a:p>
            <a:endParaRPr lang="en-IE" sz="2000" dirty="0"/>
          </a:p>
          <a:p>
            <a:r>
              <a:rPr lang="en-IE" sz="2400" dirty="0"/>
              <a:t>Avoid all other characters </a:t>
            </a:r>
            <a:r>
              <a:rPr lang="en-IE" sz="2400" dirty="0" smtClean="0"/>
              <a:t>(</a:t>
            </a:r>
            <a:r>
              <a:rPr lang="en-IE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$%&amp;{[]}@+-</a:t>
            </a:r>
            <a:r>
              <a:rPr lang="en-IE" sz="2400" dirty="0" smtClean="0"/>
              <a:t>…),</a:t>
            </a:r>
            <a:r>
              <a:rPr lang="en-IE" sz="2000" dirty="0" smtClean="0"/>
              <a:t> they have special meanings</a:t>
            </a:r>
            <a:endParaRPr lang="en-IE" sz="2000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4" y="1762658"/>
            <a:ext cx="2291254" cy="875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4" y="4041637"/>
            <a:ext cx="4089251" cy="96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1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smtClean="0">
                <a:latin typeface="+mj-lt"/>
                <a:ea typeface="+mj-ea"/>
                <a:cs typeface="+mj-cs"/>
              </a:rPr>
              <a:t>Variable </a:t>
            </a:r>
            <a:r>
              <a:rPr lang="en-IE" sz="4400" dirty="0" smtClean="0">
                <a:latin typeface="+mj-lt"/>
                <a:ea typeface="+mj-ea"/>
                <a:cs typeface="+mj-cs"/>
              </a:rPr>
              <a:t>declaration/assignment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4837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More exercises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loops</a:t>
            </a:r>
          </a:p>
          <a:p>
            <a:pPr lvl="1"/>
            <a:r>
              <a:rPr lang="en-IE" dirty="0" smtClean="0"/>
              <a:t>plot length/weight </a:t>
            </a:r>
          </a:p>
          <a:p>
            <a:pPr lvl="2"/>
            <a:r>
              <a:rPr lang="en-IE" dirty="0" smtClean="0"/>
              <a:t>by river for every year, all rivers for one year on same panel </a:t>
            </a:r>
          </a:p>
          <a:p>
            <a:pPr lvl="2"/>
            <a:r>
              <a:rPr lang="en-IE" dirty="0" smtClean="0"/>
              <a:t>save into a pdf</a:t>
            </a:r>
          </a:p>
          <a:p>
            <a:pPr lvl="2"/>
            <a:endParaRPr lang="en-IE" dirty="0"/>
          </a:p>
          <a:p>
            <a:pPr lvl="2"/>
            <a:endParaRPr lang="en-IE" dirty="0" smtClean="0"/>
          </a:p>
          <a:p>
            <a:r>
              <a:rPr lang="en-IE" dirty="0" smtClean="0"/>
              <a:t>Loop saving 20 matrices in different files</a:t>
            </a:r>
          </a:p>
          <a:p>
            <a:pPr lvl="1"/>
            <a:r>
              <a:rPr lang="en-IE" dirty="0" smtClean="0"/>
              <a:t>10 rows 10 columns, </a:t>
            </a:r>
            <a:r>
              <a:rPr lang="en-IE" dirty="0" err="1" smtClean="0"/>
              <a:t>rnorm</a:t>
            </a:r>
            <a:r>
              <a:rPr lang="en-IE" dirty="0" smtClean="0"/>
              <a:t>(n=)</a:t>
            </a:r>
          </a:p>
          <a:p>
            <a:pPr lvl="1"/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32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 result for xkcd programm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0" y="264473"/>
            <a:ext cx="6083300" cy="614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3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Why you should keep Excel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005841" y="5782534"/>
            <a:ext cx="5212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hlinkClick r:id="rId3"/>
              </a:rPr>
              <a:t>https://www.youtube.com/watch?v=OrwBc6PwAcY</a:t>
            </a:r>
            <a:endParaRPr lang="en-I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6865" t="10712" r="15407" b="8622"/>
          <a:stretch/>
        </p:blipFill>
        <p:spPr>
          <a:xfrm>
            <a:off x="840971" y="994172"/>
            <a:ext cx="7139247" cy="468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0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408" y="1419081"/>
            <a:ext cx="8376810" cy="5037137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Use the upper arrow to scroll through instructions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You can save your session (see menus)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You can clear it with ‘</a:t>
            </a:r>
            <a:r>
              <a:rPr lang="en-IE" dirty="0" err="1" smtClean="0"/>
              <a:t>Ctrl+l</a:t>
            </a:r>
            <a:r>
              <a:rPr lang="en-IE" dirty="0" smtClean="0"/>
              <a:t>’</a:t>
            </a:r>
          </a:p>
          <a:p>
            <a:pPr marL="0" indent="0">
              <a:buNone/>
            </a:pPr>
            <a:endParaRPr lang="en-IE" dirty="0"/>
          </a:p>
          <a:p>
            <a:pPr marL="0" indent="0" algn="ctr">
              <a:buNone/>
            </a:pPr>
            <a:r>
              <a:rPr lang="en-IE" sz="36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IS A PAIN FOR CODING</a:t>
            </a:r>
          </a:p>
          <a:p>
            <a:pPr marL="0" indent="0" algn="ctr">
              <a:buNone/>
            </a:pPr>
            <a:r>
              <a:rPr lang="en-IE" sz="36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PEOLE USE SCRIPTS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More about the console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3926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68130" y="1557552"/>
            <a:ext cx="83693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A script is a file (usually *.R) containing </a:t>
            </a:r>
          </a:p>
          <a:p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/>
              <a:t>a series of instructions (R code, ~computer program)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Loading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Cleaning/manipulating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Analyse of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Export of results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…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comments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Scripts </a:t>
            </a:r>
            <a:r>
              <a:rPr lang="en-US" sz="2800" dirty="0" smtClean="0">
                <a:latin typeface="+mj-lt"/>
                <a:ea typeface="+mj-ea"/>
                <a:cs typeface="+mj-cs"/>
              </a:rPr>
              <a:t>&amp; comments</a:t>
            </a:r>
            <a:endParaRPr kumimoji="0" lang="en-IE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97" y="4511548"/>
            <a:ext cx="627606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580"/>
          <a:stretch/>
        </p:blipFill>
        <p:spPr bwMode="auto">
          <a:xfrm>
            <a:off x="428297" y="5376834"/>
            <a:ext cx="8361400" cy="9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18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6"/>
            <a:ext cx="9144000" cy="2996743"/>
          </a:xfrm>
        </p:spPr>
        <p:txBody>
          <a:bodyPr>
            <a:norm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en-IE" dirty="0" smtClean="0"/>
              <a:t>GETTING STARTED</a:t>
            </a:r>
            <a:br>
              <a:rPr lang="en-IE" dirty="0" smtClean="0"/>
            </a:b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1520" y="2436410"/>
            <a:ext cx="61347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 smtClean="0"/>
              <a:t>Coding </a:t>
            </a:r>
            <a:r>
              <a:rPr lang="en-IE" sz="4000" dirty="0"/>
              <a:t>generalities</a:t>
            </a:r>
            <a:br>
              <a:rPr lang="en-IE" sz="4000" dirty="0"/>
            </a:br>
            <a:r>
              <a:rPr lang="en-IE" sz="4000" dirty="0" smtClean="0"/>
              <a:t>R basics</a:t>
            </a:r>
            <a:endParaRPr lang="en-IE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290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93542" y="1369330"/>
            <a:ext cx="8850457" cy="548867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E" sz="3150" dirty="0" smtClean="0"/>
              <a:t>GUI makes </a:t>
            </a:r>
            <a:r>
              <a:rPr lang="en-IE" sz="2850" dirty="0" smtClean="0"/>
              <a:t>R more </a:t>
            </a:r>
            <a:r>
              <a:rPr lang="en-IE" sz="2850" dirty="0"/>
              <a:t>user f</a:t>
            </a:r>
            <a:r>
              <a:rPr lang="en-IE" sz="2850" dirty="0" smtClean="0"/>
              <a:t>riendly and </a:t>
            </a:r>
            <a:r>
              <a:rPr lang="en-IE" sz="2850" b="1" dirty="0" smtClean="0"/>
              <a:t>you </a:t>
            </a:r>
            <a:r>
              <a:rPr lang="en-IE" sz="2850" b="1" dirty="0"/>
              <a:t>more </a:t>
            </a:r>
            <a:r>
              <a:rPr lang="en-IE" sz="2850" b="1" dirty="0" smtClean="0"/>
              <a:t>productive</a:t>
            </a:r>
            <a:endParaRPr lang="en-IE" sz="2850" b="1" dirty="0"/>
          </a:p>
          <a:p>
            <a:pPr lvl="1"/>
            <a:endParaRPr lang="en-IE" sz="2850" dirty="0"/>
          </a:p>
          <a:p>
            <a:pPr marL="0" indent="0">
              <a:buNone/>
            </a:pPr>
            <a:r>
              <a:rPr lang="en-IE" sz="3150" dirty="0" smtClean="0"/>
              <a:t>GUI </a:t>
            </a:r>
            <a:r>
              <a:rPr lang="en-IE" sz="3150" dirty="0"/>
              <a:t>are IDE (Integrated Development </a:t>
            </a:r>
            <a:r>
              <a:rPr lang="en-IE" sz="3150" dirty="0" smtClean="0"/>
              <a:t>Environment), i.e. have tools </a:t>
            </a:r>
            <a:r>
              <a:rPr lang="en-IE" sz="3150" dirty="0"/>
              <a:t>to speed up </a:t>
            </a:r>
            <a:r>
              <a:rPr lang="en-IE" sz="3150" dirty="0" smtClean="0"/>
              <a:t>development</a:t>
            </a:r>
          </a:p>
          <a:p>
            <a:pPr marL="0" indent="0">
              <a:buNone/>
            </a:pPr>
            <a:endParaRPr lang="en-IE" sz="3150" dirty="0" smtClean="0"/>
          </a:p>
          <a:p>
            <a:pPr lvl="1"/>
            <a:r>
              <a:rPr lang="en-IE" sz="2800" dirty="0" smtClean="0"/>
              <a:t>text </a:t>
            </a:r>
            <a:r>
              <a:rPr lang="en-IE" sz="2800" dirty="0"/>
              <a:t>editor (syntax highlighter, parenthesis checking …), </a:t>
            </a:r>
          </a:p>
          <a:p>
            <a:pPr lvl="1"/>
            <a:r>
              <a:rPr lang="en-IE" sz="2800" dirty="0"/>
              <a:t>R command line completion</a:t>
            </a:r>
          </a:p>
          <a:p>
            <a:pPr lvl="1"/>
            <a:r>
              <a:rPr lang="en-IE" sz="2800" dirty="0"/>
              <a:t>Data visualization tools …</a:t>
            </a:r>
          </a:p>
          <a:p>
            <a:pPr lvl="1"/>
            <a:endParaRPr lang="en-IE" sz="3150" dirty="0"/>
          </a:p>
          <a:p>
            <a:pPr marL="0" indent="0">
              <a:buNone/>
            </a:pPr>
            <a:r>
              <a:rPr lang="en-IE" sz="3150" dirty="0" smtClean="0"/>
              <a:t>Most of them </a:t>
            </a:r>
            <a:r>
              <a:rPr lang="en-IE" sz="3150" dirty="0"/>
              <a:t>are </a:t>
            </a:r>
            <a:r>
              <a:rPr lang="en-IE" sz="3150" dirty="0" smtClean="0"/>
              <a:t>free</a:t>
            </a:r>
          </a:p>
          <a:p>
            <a:pPr marL="0" indent="0">
              <a:buNone/>
            </a:pPr>
            <a:endParaRPr lang="en-IE" sz="3150" dirty="0"/>
          </a:p>
          <a:p>
            <a:pPr lvl="1"/>
            <a:r>
              <a:rPr lang="en-IE" sz="2850" dirty="0" err="1"/>
              <a:t>NppToR</a:t>
            </a:r>
            <a:r>
              <a:rPr lang="en-IE" sz="2850" dirty="0"/>
              <a:t> in Notepad</a:t>
            </a:r>
            <a:r>
              <a:rPr lang="en-IE" sz="2850" dirty="0" smtClean="0"/>
              <a:t>++</a:t>
            </a:r>
            <a:endParaRPr lang="en-IE" dirty="0"/>
          </a:p>
          <a:p>
            <a:pPr lvl="1"/>
            <a:r>
              <a:rPr lang="en-IE" sz="2850" dirty="0" err="1" smtClean="0"/>
              <a:t>Tinn</a:t>
            </a:r>
            <a:r>
              <a:rPr lang="en-IE" sz="2850" dirty="0" smtClean="0"/>
              <a:t>-R</a:t>
            </a:r>
            <a:endParaRPr lang="en-IE" sz="2850" dirty="0"/>
          </a:p>
          <a:p>
            <a:pPr lvl="1"/>
            <a:r>
              <a:rPr lang="en-IE" sz="2850" dirty="0" smtClean="0"/>
              <a:t>JGR</a:t>
            </a:r>
            <a:endParaRPr lang="en-IE" sz="2850" dirty="0"/>
          </a:p>
          <a:p>
            <a:pPr lvl="1"/>
            <a:r>
              <a:rPr lang="en-IE" sz="2850" dirty="0" err="1"/>
              <a:t>Emacs</a:t>
            </a:r>
            <a:r>
              <a:rPr lang="en-IE" sz="2850" dirty="0"/>
              <a:t> </a:t>
            </a:r>
            <a:r>
              <a:rPr lang="en-IE" sz="2200" dirty="0"/>
              <a:t>(for programming </a:t>
            </a:r>
            <a:r>
              <a:rPr lang="en-IE" sz="2200" dirty="0" smtClean="0"/>
              <a:t>freaks)</a:t>
            </a:r>
            <a:endParaRPr lang="en-IE" sz="2200" dirty="0"/>
          </a:p>
          <a:p>
            <a:pPr lvl="1"/>
            <a:r>
              <a:rPr lang="en-IE" sz="2850" b="1" i="1" dirty="0" err="1">
                <a:solidFill>
                  <a:srgbClr val="0070C0"/>
                </a:solidFill>
              </a:rPr>
              <a:t>Rstudio</a:t>
            </a:r>
            <a:endParaRPr lang="en-IE" sz="2850" b="1" i="1" dirty="0">
              <a:solidFill>
                <a:srgbClr val="0070C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Graphical User Interfaces </a:t>
            </a:r>
            <a:endParaRPr lang="en-IE" dirty="0"/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01710" y="5629874"/>
            <a:ext cx="2966654" cy="1041070"/>
          </a:xfrm>
          <a:prstGeom prst="rect">
            <a:avLst/>
          </a:prstGeom>
        </p:spPr>
      </p:pic>
      <p:pic>
        <p:nvPicPr>
          <p:cNvPr id="3078" name="Picture 6" descr="https://encrypted-tbn0.gstatic.com/images?q=tbn:ANd9GcS_N-6g-XaaKWvGc56H3RVtqel1HodbALFdbkI0uRCAOesxfJq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27207" y="3846267"/>
            <a:ext cx="377213" cy="40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upload.wikimedia.org/wikipedia/commons/thumb/0/08/EmacsIcon.svg/1024px-EmacsIcon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888" y="4802504"/>
            <a:ext cx="476525" cy="4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3.bp.blogspot.com/-D2Wagt1Aa1k/UIzHUDp6cpI/AAAAAAAAAIw/iciEjKQbhX8/s80-c/jgr-48x4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468" y="3846267"/>
            <a:ext cx="533878" cy="53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undernews.fr/wp-content/uploads/2012/02/notepad-te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551" y="4712859"/>
            <a:ext cx="633712" cy="5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29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179" y="1680215"/>
            <a:ext cx="7886700" cy="50186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 smtClean="0"/>
              <a:t>Started in 2011</a:t>
            </a:r>
          </a:p>
          <a:p>
            <a:endParaRPr lang="en-IE" dirty="0"/>
          </a:p>
          <a:p>
            <a:pPr marL="0" indent="0">
              <a:buNone/>
            </a:pPr>
            <a:r>
              <a:rPr lang="en-IE" dirty="0" smtClean="0"/>
              <a:t>Why chose </a:t>
            </a:r>
            <a:r>
              <a:rPr lang="en-IE" dirty="0" err="1" smtClean="0"/>
              <a:t>RStudio</a:t>
            </a:r>
            <a:r>
              <a:rPr lang="en-IE" dirty="0" smtClean="0"/>
              <a:t> ? </a:t>
            </a:r>
          </a:p>
          <a:p>
            <a:pPr marL="0" indent="0">
              <a:buNone/>
            </a:pPr>
            <a:endParaRPr lang="en-IE" dirty="0" smtClean="0"/>
          </a:p>
          <a:p>
            <a:pPr lvl="1"/>
            <a:r>
              <a:rPr lang="en-IE" dirty="0" smtClean="0"/>
              <a:t>Graphical workspace </a:t>
            </a:r>
          </a:p>
          <a:p>
            <a:pPr lvl="1"/>
            <a:r>
              <a:rPr lang="en-IE" dirty="0"/>
              <a:t>cross-platform interface</a:t>
            </a:r>
          </a:p>
          <a:p>
            <a:pPr lvl="1"/>
            <a:r>
              <a:rPr lang="en-IE" dirty="0" smtClean="0"/>
              <a:t>tab-completion </a:t>
            </a:r>
            <a:r>
              <a:rPr lang="en-IE" dirty="0"/>
              <a:t>of filenames, function names and arguments</a:t>
            </a:r>
          </a:p>
          <a:p>
            <a:pPr lvl="1"/>
            <a:r>
              <a:rPr lang="en-IE" dirty="0"/>
              <a:t>seamless </a:t>
            </a:r>
            <a:r>
              <a:rPr lang="en-IE" dirty="0" err="1"/>
              <a:t>Rmarkdown</a:t>
            </a:r>
            <a:r>
              <a:rPr lang="en-IE" dirty="0"/>
              <a:t> and </a:t>
            </a:r>
            <a:r>
              <a:rPr lang="en-IE" dirty="0" err="1"/>
              <a:t>knitr</a:t>
            </a:r>
            <a:r>
              <a:rPr lang="en-IE" dirty="0"/>
              <a:t> </a:t>
            </a:r>
            <a:r>
              <a:rPr lang="en-IE" dirty="0" smtClean="0"/>
              <a:t>integration for reports</a:t>
            </a:r>
          </a:p>
          <a:p>
            <a:pPr lvl="1"/>
            <a:r>
              <a:rPr lang="en-IE" dirty="0" smtClean="0"/>
              <a:t>Integrates Shiny for online reports</a:t>
            </a:r>
          </a:p>
          <a:p>
            <a:pPr lvl="1"/>
            <a:r>
              <a:rPr lang="en-IE" dirty="0" smtClean="0"/>
              <a:t>User friendly, clear, loads of options, cross language…</a:t>
            </a:r>
            <a:endParaRPr lang="en-IE" dirty="0"/>
          </a:p>
          <a:p>
            <a:pPr lvl="1"/>
            <a:r>
              <a:rPr lang="en-IE" dirty="0" smtClean="0"/>
              <a:t>Updated regularly</a:t>
            </a:r>
          </a:p>
          <a:p>
            <a:endParaRPr lang="en-IE" dirty="0"/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2179" y="262163"/>
            <a:ext cx="2192335" cy="769342"/>
          </a:xfrm>
          <a:prstGeom prst="rect">
            <a:avLst/>
          </a:prstGeom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20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1.2-2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Install </a:t>
            </a:r>
            <a:r>
              <a:rPr lang="en-IE" dirty="0" err="1" smtClean="0"/>
              <a:t>Rstudio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sz="2000" dirty="0" smtClean="0"/>
          </a:p>
          <a:p>
            <a:pPr marL="514350" indent="-514350">
              <a:buFont typeface="+mj-lt"/>
              <a:buAutoNum type="arabicPeriod"/>
            </a:pPr>
            <a:endParaRPr lang="en-IE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Open it, go through the menus, panels … 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Perform few basic math operations in console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897242" y="2254434"/>
            <a:ext cx="3027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 smtClean="0"/>
              <a:t>Google + </a:t>
            </a:r>
            <a:r>
              <a:rPr lang="en-US" dirty="0" err="1" smtClean="0"/>
              <a:t>Rstudio</a:t>
            </a:r>
            <a:r>
              <a:rPr lang="en-US" dirty="0" smtClean="0"/>
              <a:t> + download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11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1.2-3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script and save it in your own folder 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variables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Compute following </a:t>
            </a:r>
            <a:r>
              <a:rPr lang="en-IE" dirty="0" smtClean="0"/>
              <a:t>equation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Store result</a:t>
            </a:r>
            <a:endParaRPr lang="en-IE" dirty="0"/>
          </a:p>
          <a:p>
            <a:pPr marL="457200" lvl="1" indent="0" algn="ctr">
              <a:buNone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16678" y="4671981"/>
            <a:ext cx="342899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E" sz="2800" dirty="0" smtClean="0"/>
              <a:t>Y = a*(b + c) + d / e</a:t>
            </a:r>
            <a:endParaRPr lang="en-IE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911927" y="3241963"/>
            <a:ext cx="46385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dirty="0"/>
              <a:t>a = 2.3, b = 3.5, c = -2, d = 2, e= .011</a:t>
            </a:r>
          </a:p>
          <a:p>
            <a:pPr algn="ctr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62114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Good coding practices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394" y="1717459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en-IE" dirty="0" smtClean="0"/>
              <a:t>Use one instruction per line</a:t>
            </a:r>
          </a:p>
          <a:p>
            <a:endParaRPr lang="en-IE" dirty="0"/>
          </a:p>
          <a:p>
            <a:r>
              <a:rPr lang="en-IE" dirty="0" smtClean="0"/>
              <a:t>Use meaningful names</a:t>
            </a:r>
          </a:p>
          <a:p>
            <a:endParaRPr lang="en-IE" dirty="0"/>
          </a:p>
          <a:p>
            <a:r>
              <a:rPr lang="en-IE" dirty="0" smtClean="0"/>
              <a:t>Comment our code</a:t>
            </a:r>
          </a:p>
          <a:p>
            <a:pPr lvl="1"/>
            <a:r>
              <a:rPr lang="en-IE" dirty="0" smtClean="0"/>
              <a:t>Use # in front of comments</a:t>
            </a:r>
          </a:p>
          <a:p>
            <a:pPr lvl="1"/>
            <a:r>
              <a:rPr lang="en-IE" dirty="0" smtClean="0"/>
              <a:t>Be descriptive</a:t>
            </a:r>
          </a:p>
          <a:p>
            <a:endParaRPr lang="en-IE" dirty="0"/>
          </a:p>
          <a:p>
            <a:r>
              <a:rPr lang="en-IE" dirty="0" smtClean="0"/>
              <a:t>Indent it too ! </a:t>
            </a:r>
          </a:p>
          <a:p>
            <a:pPr marL="0" indent="0">
              <a:buNone/>
            </a:pPr>
            <a:r>
              <a:rPr lang="en-IE" sz="1500" dirty="0" smtClean="0"/>
              <a:t>(Ctrl + I in </a:t>
            </a:r>
            <a:r>
              <a:rPr lang="en-IE" sz="1500" dirty="0" err="1" smtClean="0"/>
              <a:t>RStudio</a:t>
            </a:r>
            <a:r>
              <a:rPr lang="en-IE" sz="1500" dirty="0" smtClean="0"/>
              <a:t>)</a:t>
            </a:r>
            <a:endParaRPr lang="en-IE" sz="1500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pbs.twimg.com/media/CFcybnrWgAER4U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806970"/>
            <a:ext cx="3461619" cy="319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93929" y="4980939"/>
            <a:ext cx="223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Or my own code later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01255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237" y="1191491"/>
            <a:ext cx="7886700" cy="5037302"/>
          </a:xfrm>
        </p:spPr>
        <p:txBody>
          <a:bodyPr/>
          <a:lstStyle/>
          <a:p>
            <a:pPr marL="0" indent="0">
              <a:buNone/>
            </a:pPr>
            <a:r>
              <a:rPr lang="en-IE" sz="2400" dirty="0" smtClean="0"/>
              <a:t> </a:t>
            </a:r>
            <a:r>
              <a:rPr lang="en-IE" dirty="0" smtClean="0"/>
              <a:t>A function fulfil a task (return a value, print, plot, …)</a:t>
            </a:r>
          </a:p>
          <a:p>
            <a:pPr marL="0" indent="0">
              <a:buNone/>
            </a:pPr>
            <a:endParaRPr lang="en-IE" sz="2000" dirty="0"/>
          </a:p>
          <a:p>
            <a:pPr marL="457200" lvl="1" indent="0">
              <a:buNone/>
            </a:pP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function_name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&gt;(&lt;arg_name1&gt; = &lt;argument1&gt; ,</a:t>
            </a:r>
            <a:b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&lt;arg_name2&gt; = &lt;argument2&gt; ,</a:t>
            </a:r>
            <a:b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...)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r>
              <a:rPr lang="en-IE" dirty="0"/>
              <a:t/>
            </a:r>
            <a:br>
              <a:rPr lang="en-IE" dirty="0"/>
            </a:br>
            <a:endParaRPr lang="en-IE" dirty="0"/>
          </a:p>
          <a:p>
            <a:pPr marL="457200" lvl="1" indent="0">
              <a:buNone/>
            </a:pPr>
            <a:r>
              <a:rPr lang="en-IE" dirty="0" smtClean="0"/>
              <a:t>Arguments’ </a:t>
            </a:r>
            <a:r>
              <a:rPr lang="en-IE" dirty="0"/>
              <a:t>names can be ignored… with caution!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Brace 4"/>
          <p:cNvSpPr/>
          <p:nvPr/>
        </p:nvSpPr>
        <p:spPr>
          <a:xfrm rot="-5400000">
            <a:off x="5429810" y="769169"/>
            <a:ext cx="257731" cy="4316614"/>
          </a:xfrm>
          <a:prstGeom prst="leftBrac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TextBox 5"/>
          <p:cNvSpPr txBox="1"/>
          <p:nvPr/>
        </p:nvSpPr>
        <p:spPr>
          <a:xfrm>
            <a:off x="4089902" y="316793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>
                <a:solidFill>
                  <a:srgbClr val="C00000"/>
                </a:solidFill>
              </a:rPr>
              <a:t>Named arguments</a:t>
            </a:r>
            <a:endParaRPr lang="en-IE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49214" y="5290755"/>
            <a:ext cx="1008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000" dirty="0" smtClean="0">
                <a:solidFill>
                  <a:srgbClr val="C00000"/>
                </a:solidFill>
              </a:rPr>
              <a:t>≠</a:t>
            </a:r>
            <a:endParaRPr lang="en-IE" sz="4000" dirty="0">
              <a:solidFill>
                <a:srgbClr val="C00000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Functions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42" y="3753671"/>
            <a:ext cx="4224872" cy="410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999" y="5482358"/>
            <a:ext cx="4076316" cy="3248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811" y="5397521"/>
            <a:ext cx="2444454" cy="40968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92300" y="6017134"/>
            <a:ext cx="535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several arguments, not recommended</a:t>
            </a:r>
            <a:endParaRPr lang="en-IE" sz="2400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592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595" y="1634981"/>
            <a:ext cx="8376810" cy="3305319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The result of a function can be stored in variable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You can nest or chain functions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Functions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12" y="2509804"/>
            <a:ext cx="6369897" cy="792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5331" y="5531681"/>
            <a:ext cx="5969978" cy="566883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 rot="16200000">
            <a:off x="4865370" y="3385820"/>
            <a:ext cx="320040" cy="42443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/>
          <p:cNvSpPr txBox="1"/>
          <p:nvPr/>
        </p:nvSpPr>
        <p:spPr>
          <a:xfrm>
            <a:off x="3699510" y="4940300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1</a:t>
            </a:r>
            <a:r>
              <a:rPr lang="en-IE" baseline="30000" dirty="0" smtClean="0"/>
              <a:t>st</a:t>
            </a:r>
            <a:r>
              <a:rPr lang="en-IE" dirty="0" smtClean="0"/>
              <a:t> function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8999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Grp="1" noChangeArrowheads="1"/>
          </p:cNvSpPr>
          <p:nvPr>
            <p:ph idx="1"/>
          </p:nvPr>
        </p:nvSpPr>
        <p:spPr bwMode="auto">
          <a:xfrm>
            <a:off x="145473" y="1381839"/>
            <a:ext cx="8853054" cy="446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2400" dirty="0"/>
              <a:t>If you want help on a specific function, </a:t>
            </a:r>
            <a:r>
              <a:rPr lang="en-IE" altLang="en-US" sz="2400" dirty="0" smtClean="0"/>
              <a:t>e.g. rep()</a:t>
            </a: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1200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/>
              <a:t>If you want to search by </a:t>
            </a:r>
            <a:r>
              <a:rPr lang="en-IE" altLang="en-US" sz="2400" dirty="0" smtClean="0"/>
              <a:t>keyword in all the functions documentations</a:t>
            </a: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1200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 smtClean="0"/>
              <a:t>Anything more user friendly? HTML browser, with a search tool:</a:t>
            </a:r>
            <a:endParaRPr lang="en-US" altLang="en-US" sz="2400" dirty="0" smtClean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4018067" y="2475890"/>
            <a:ext cx="774086" cy="144016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5094151" y="1926499"/>
            <a:ext cx="2160240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Returned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…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46" y="2148698"/>
            <a:ext cx="2582758" cy="755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421" y="4239626"/>
            <a:ext cx="565288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396" y="5900875"/>
            <a:ext cx="2133126" cy="444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Built</a:t>
            </a:r>
            <a:r>
              <a:rPr kumimoji="0" lang="en-IE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in help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687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1</a:t>
            </a:r>
            <a:r>
              <a:rPr lang="en-IE" dirty="0" smtClean="0"/>
              <a:t>.2-4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vector using </a:t>
            </a:r>
            <a:r>
              <a:rPr lang="en-IE" dirty="0" err="1" smtClean="0"/>
              <a:t>runif</a:t>
            </a:r>
            <a:r>
              <a:rPr lang="en-IE" dirty="0" smtClean="0"/>
              <a:t>()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Compute its mean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Compute its standard deviation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Look for function </a:t>
            </a:r>
            <a:r>
              <a:rPr lang="en-IE" dirty="0"/>
              <a:t>generating </a:t>
            </a:r>
            <a:r>
              <a:rPr lang="en-IE" dirty="0" smtClean="0"/>
              <a:t>samples from a normal distribution. (topic search)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Repeat steps 1 </a:t>
            </a:r>
            <a:r>
              <a:rPr lang="en-IE" dirty="0" smtClean="0"/>
              <a:t>– 3 with the Normal distribution.</a:t>
            </a: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33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2</a:t>
            </a:r>
            <a:r>
              <a:rPr lang="en-IE" dirty="0" smtClean="0"/>
              <a:t>. R language basic structure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3280210"/>
            <a:ext cx="7886700" cy="1500187"/>
          </a:xfrm>
        </p:spPr>
        <p:txBody>
          <a:bodyPr/>
          <a:lstStyle/>
          <a:p>
            <a:r>
              <a:rPr lang="en-IE" dirty="0" smtClean="0"/>
              <a:t>This section will tell you about the basic elements the R language relies upon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02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070" y="540327"/>
            <a:ext cx="7886700" cy="4786919"/>
          </a:xfrm>
        </p:spPr>
        <p:txBody>
          <a:bodyPr>
            <a:normAutofit/>
          </a:bodyPr>
          <a:lstStyle/>
          <a:p>
            <a:r>
              <a:rPr lang="en-IE" sz="5400" dirty="0" smtClean="0"/>
              <a:t>1.1 Coding generalities</a:t>
            </a:r>
            <a:br>
              <a:rPr lang="en-IE" sz="5400" dirty="0" smtClean="0"/>
            </a:br>
            <a:r>
              <a:rPr lang="en-IE" sz="2700" dirty="0" smtClean="0"/>
              <a:t>What is a code</a:t>
            </a:r>
            <a:br>
              <a:rPr lang="en-IE" sz="2700" dirty="0" smtClean="0"/>
            </a:br>
            <a:r>
              <a:rPr lang="en-IE" sz="2700" dirty="0" err="1" smtClean="0"/>
              <a:t>Code</a:t>
            </a:r>
            <a:r>
              <a:rPr lang="en-IE" sz="2700" dirty="0" smtClean="0"/>
              <a:t> Vs clicks</a:t>
            </a:r>
            <a:br>
              <a:rPr lang="en-IE" sz="2700" dirty="0" smtClean="0"/>
            </a:br>
            <a:r>
              <a:rPr lang="en-IE" sz="2700" dirty="0" smtClean="0"/>
              <a:t>Common base </a:t>
            </a:r>
            <a:r>
              <a:rPr lang="en-IE" sz="2700" dirty="0"/>
              <a:t>elements</a:t>
            </a:r>
            <a:br>
              <a:rPr lang="en-IE" sz="2700" dirty="0"/>
            </a:br>
            <a:r>
              <a:rPr lang="en-IE" sz="2700" dirty="0"/>
              <a:t>Languages</a:t>
            </a: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5400" dirty="0" smtClean="0"/>
              <a:t/>
            </a:r>
            <a:br>
              <a:rPr lang="en-IE" sz="5400" dirty="0" smtClean="0"/>
            </a:b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110992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03960" y="2567675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2.1 </a:t>
            </a:r>
            <a:r>
              <a:rPr lang="en-IE" b="1" dirty="0" smtClean="0"/>
              <a:t>Vectors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data types, structure and manipulation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29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625110"/>
              </p:ext>
            </p:extLst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4110131"/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 smtClean="0"/>
                        <a:t>#</a:t>
                      </a:r>
                      <a:r>
                        <a:rPr lang="en-IE" baseline="0" dirty="0" smtClean="0"/>
                        <a:t> d</a:t>
                      </a:r>
                      <a:r>
                        <a:rPr lang="en-IE" dirty="0" smtClean="0"/>
                        <a:t>imensions</a:t>
                      </a:r>
                      <a:endParaRPr lang="en-IE" dirty="0"/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                         </a:t>
                      </a:r>
                      <a:r>
                        <a:rPr lang="en-IE" baseline="0" dirty="0" smtClean="0"/>
                        <a:t>  </a:t>
                      </a:r>
                      <a:r>
                        <a:rPr lang="en-IE" dirty="0" smtClean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1</a:t>
                      </a:r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vector</a:t>
                      </a:r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List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2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matrix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 (tables)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array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 6"/>
          <p:cNvSpPr/>
          <p:nvPr/>
        </p:nvSpPr>
        <p:spPr>
          <a:xfrm>
            <a:off x="2115127" y="1967345"/>
            <a:ext cx="2031667" cy="1080655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10" name="Straight Arrow Connector 9"/>
          <p:cNvCxnSpPr>
            <a:stCxn id="11" idx="3"/>
          </p:cNvCxnSpPr>
          <p:nvPr/>
        </p:nvCxnSpPr>
        <p:spPr>
          <a:xfrm flipV="1">
            <a:off x="2309091" y="2632364"/>
            <a:ext cx="480291" cy="600302"/>
          </a:xfrm>
          <a:prstGeom prst="straightConnector1">
            <a:avLst/>
          </a:prstGeom>
          <a:ln w="44450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9891" y="30480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b="1" dirty="0" smtClean="0">
                <a:solidFill>
                  <a:srgbClr val="C00000"/>
                </a:solidFill>
              </a:rPr>
              <a:t>Data type</a:t>
            </a:r>
            <a:endParaRPr lang="en-IE" b="1" dirty="0">
              <a:solidFill>
                <a:srgbClr val="C00000"/>
              </a:solidFill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942" y="1951846"/>
            <a:ext cx="4433889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 descr="C:\Users\yreecht\Pictures\Rcourse\usin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510323"/>
            <a:ext cx="5171727" cy="33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RStudi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Overview of mains structures in R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1575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934464"/>
            <a:ext cx="7886700" cy="5313936"/>
          </a:xfrm>
        </p:spPr>
        <p:txBody>
          <a:bodyPr>
            <a:normAutofit fontScale="85000" lnSpcReduction="20000"/>
          </a:bodyPr>
          <a:lstStyle/>
          <a:p>
            <a:endParaRPr lang="en-IE" dirty="0"/>
          </a:p>
          <a:p>
            <a:r>
              <a:rPr lang="en-IE" dirty="0" smtClean="0"/>
              <a:t>Functions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mode()</a:t>
            </a:r>
            <a:r>
              <a:rPr lang="en-IE" dirty="0"/>
              <a:t>,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/>
              <a:t>Main modes: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</a:rPr>
              <a:t>numeric</a:t>
            </a:r>
            <a:r>
              <a:rPr lang="en-IE" dirty="0"/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1, 3.14,…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r>
              <a:rPr lang="en-IE" dirty="0" smtClean="0">
                <a:cs typeface="Courier New" panose="02070309020205020404" pitchFamily="49" charset="0"/>
              </a:rPr>
              <a:t>   </a:t>
            </a:r>
            <a:r>
              <a:rPr lang="en-IE" dirty="0">
                <a:cs typeface="Courier New" panose="02070309020205020404" pitchFamily="49" charset="0"/>
              </a:rPr>
              <a:t>(Not a Number; </a:t>
            </a:r>
            <a:r>
              <a:rPr lang="en-IE" i="1" dirty="0">
                <a:cs typeface="Courier New" panose="02070309020205020404" pitchFamily="49" charset="0"/>
              </a:rPr>
              <a:t>e.g. </a:t>
            </a:r>
            <a:r>
              <a:rPr lang="en-IE" dirty="0">
                <a:cs typeface="Courier New" panose="02070309020205020404" pitchFamily="49" charset="0"/>
              </a:rPr>
              <a:t>0 / 0)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IE" dirty="0">
                <a:cs typeface="Courier New" panose="02070309020205020404" pitchFamily="49" charset="0"/>
              </a:rPr>
              <a:t>   (∞)</a:t>
            </a:r>
            <a:br>
              <a:rPr lang="en-IE" dirty="0">
                <a:cs typeface="Courier New" panose="02070309020205020404" pitchFamily="49" charset="0"/>
              </a:rPr>
            </a:br>
            <a:r>
              <a:rPr lang="en-IE" dirty="0"/>
              <a:t>…is the mode reported for types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IE" dirty="0"/>
              <a:t> and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IE" dirty="0"/>
              <a:t>.</a:t>
            </a:r>
            <a:endParaRPr lang="en-IE" b="1" dirty="0"/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</a:rPr>
              <a:t>character</a:t>
            </a:r>
            <a:r>
              <a:rPr lang="en-IE" dirty="0"/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"Hello world", 'c\'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la vie',…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  <a:cs typeface="Courier New" panose="02070309020205020404" pitchFamily="49" charset="0"/>
              </a:rPr>
              <a:t>logical</a:t>
            </a:r>
            <a:r>
              <a:rPr lang="en-IE" dirty="0">
                <a:cs typeface="Courier New" panose="02070309020205020404" pitchFamily="49" charset="0"/>
              </a:rPr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TRUE, FALSE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  <a:cs typeface="Courier New" panose="02070309020205020404" pitchFamily="49" charset="0"/>
              </a:rPr>
              <a:t>complex</a:t>
            </a:r>
            <a:r>
              <a:rPr lang="en-IE" dirty="0">
                <a:cs typeface="Courier New" panose="02070309020205020404" pitchFamily="49" charset="0"/>
              </a:rPr>
              <a:t>: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1 + 2i</a:t>
            </a:r>
            <a:r>
              <a:rPr lang="en-IE" dirty="0">
                <a:cs typeface="Courier New" panose="02070309020205020404" pitchFamily="49" charset="0"/>
              </a:rPr>
              <a:t>,… </a:t>
            </a:r>
            <a:br>
              <a:rPr lang="en-IE" dirty="0">
                <a:cs typeface="Courier New" panose="02070309020205020404" pitchFamily="49" charset="0"/>
              </a:rPr>
            </a:br>
            <a:endParaRPr lang="en-IE" dirty="0">
              <a:cs typeface="Courier New" panose="02070309020205020404" pitchFamily="49" charset="0"/>
            </a:endParaRP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IE" dirty="0">
                <a:cs typeface="Courier New" panose="02070309020205020404" pitchFamily="49" charset="0"/>
              </a:rPr>
              <a:t> : Not Available (any type</a:t>
            </a:r>
            <a:r>
              <a:rPr lang="en-IE" dirty="0" smtClean="0">
                <a:cs typeface="Courier New" panose="02070309020205020404" pitchFamily="49" charset="0"/>
              </a:rPr>
              <a:t>).</a:t>
            </a:r>
          </a:p>
          <a:p>
            <a:endParaRPr lang="en-IE" dirty="0">
              <a:cs typeface="Courier New" panose="02070309020205020404" pitchFamily="49" charset="0"/>
            </a:endParaRP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IE" dirty="0">
                <a:cs typeface="Courier New" panose="02070309020205020404" pitchFamily="49" charset="0"/>
              </a:rPr>
              <a:t>: ~ empty (e.g. declaration of an empty variable)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2.1.1 Types (modes) of data</a:t>
            </a:r>
          </a:p>
        </p:txBody>
      </p:sp>
    </p:spTree>
    <p:extLst>
      <p:ext uri="{BB962C8B-B14F-4D97-AF65-F5344CB8AC3E}">
        <p14:creationId xmlns:p14="http://schemas.microsoft.com/office/powerpoint/2010/main" val="404743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566" y="1013637"/>
            <a:ext cx="8376816" cy="553084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IE" dirty="0"/>
          </a:p>
          <a:p>
            <a:r>
              <a:rPr lang="en-IE" dirty="0" smtClean="0"/>
              <a:t>Set of unitary elements of </a:t>
            </a:r>
            <a:r>
              <a:rPr lang="en-IE" b="1" dirty="0" smtClean="0"/>
              <a:t>homogeneous</a:t>
            </a:r>
            <a:r>
              <a:rPr lang="en-IE" dirty="0" smtClean="0"/>
              <a:t> type.</a:t>
            </a:r>
          </a:p>
          <a:p>
            <a:endParaRPr lang="en-IE" dirty="0" smtClean="0"/>
          </a:p>
          <a:p>
            <a:pPr>
              <a:lnSpc>
                <a:spcPct val="110000"/>
              </a:lnSpc>
            </a:pPr>
            <a:r>
              <a:rPr lang="en-IE" sz="3000" dirty="0" smtClean="0"/>
              <a:t>The </a:t>
            </a:r>
            <a:r>
              <a:rPr lang="en-IE" sz="3000" b="1" dirty="0" smtClean="0">
                <a:solidFill>
                  <a:srgbClr val="C00000"/>
                </a:solidFill>
              </a:rPr>
              <a:t>vector</a:t>
            </a:r>
            <a:r>
              <a:rPr lang="en-IE" sz="3000" b="1" dirty="0" smtClean="0"/>
              <a:t> </a:t>
            </a:r>
            <a:r>
              <a:rPr lang="en-IE" sz="3000" b="1" dirty="0"/>
              <a:t>is the base </a:t>
            </a:r>
            <a:r>
              <a:rPr lang="en-IE" sz="3000" b="1" dirty="0" smtClean="0"/>
              <a:t>structure in R</a:t>
            </a:r>
            <a:r>
              <a:rPr lang="en-IE" sz="3000" dirty="0" smtClean="0"/>
              <a:t>.</a:t>
            </a:r>
            <a:r>
              <a:rPr lang="en-IE" sz="3000" dirty="0"/>
              <a:t/>
            </a:r>
            <a:br>
              <a:rPr lang="en-IE" sz="3000" dirty="0"/>
            </a:br>
            <a:r>
              <a:rPr lang="en-IE" sz="3000" dirty="0"/>
              <a:t>             Even a variable with one element is a vector…</a:t>
            </a:r>
            <a:br>
              <a:rPr lang="en-IE" sz="3000" dirty="0"/>
            </a:br>
            <a:r>
              <a:rPr lang="en-IE" sz="3000" dirty="0"/>
              <a:t>              </a:t>
            </a:r>
            <a:r>
              <a:rPr lang="en-IE" sz="3000" dirty="0" smtClean="0"/>
              <a:t>notice </a:t>
            </a:r>
            <a:r>
              <a:rPr lang="en-IE" sz="3000" dirty="0"/>
              <a:t>the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 </a:t>
            </a:r>
            <a: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IE" sz="3000" dirty="0" smtClean="0"/>
              <a:t>(</a:t>
            </a:r>
            <a:r>
              <a:rPr lang="en-IE" sz="3000" dirty="0"/>
              <a:t>pos. of 1</a:t>
            </a:r>
            <a:r>
              <a:rPr lang="en-IE" sz="3000" baseline="30000" dirty="0"/>
              <a:t>st</a:t>
            </a:r>
            <a:r>
              <a:rPr lang="en-IE" sz="3000" dirty="0"/>
              <a:t> element on the line</a:t>
            </a:r>
            <a:r>
              <a:rPr lang="en-IE" sz="3000" dirty="0" smtClean="0"/>
              <a:t>)</a:t>
            </a:r>
            <a:br>
              <a:rPr lang="en-IE" sz="3000" dirty="0" smtClean="0"/>
            </a:br>
            <a:r>
              <a:rPr lang="en-IE" sz="2100" dirty="0" smtClean="0"/>
              <a:t/>
            </a:r>
            <a:br>
              <a:rPr lang="en-IE" sz="2100" dirty="0" smtClean="0"/>
            </a:br>
            <a:r>
              <a:rPr lang="en-IE" sz="3000" dirty="0" smtClean="0"/>
              <a:t>               </a:t>
            </a:r>
          </a:p>
          <a:p>
            <a:pPr>
              <a:lnSpc>
                <a:spcPct val="110000"/>
              </a:lnSpc>
            </a:pPr>
            <a:r>
              <a:rPr lang="en-IE" sz="3000" dirty="0" smtClean="0"/>
              <a:t>Every </a:t>
            </a:r>
            <a:r>
              <a:rPr lang="en-IE" sz="3000" dirty="0"/>
              <a:t>type of data has its own function to create </a:t>
            </a:r>
            <a:r>
              <a:rPr lang="en-IE" sz="3000" dirty="0" smtClean="0"/>
              <a:t>a </a:t>
            </a:r>
            <a:r>
              <a:rPr lang="en-IE" sz="3000" dirty="0"/>
              <a:t>vector of a given length: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double(&lt;length&gt;)</a:t>
            </a:r>
            <a:r>
              <a:rPr lang="en-IE" sz="2600" dirty="0"/>
              <a:t>,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integer(…)</a:t>
            </a:r>
            <a:r>
              <a:rPr lang="en-IE" sz="2600" dirty="0"/>
              <a:t>,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numeric(…)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character(&lt;length&gt;)</a:t>
            </a:r>
          </a:p>
          <a:p>
            <a:pPr lvl="1">
              <a:lnSpc>
                <a:spcPct val="110000"/>
              </a:lnSpc>
            </a:pPr>
            <a:r>
              <a:rPr lang="en-IE" sz="2600" dirty="0" smtClean="0"/>
              <a:t>…</a:t>
            </a:r>
          </a:p>
          <a:p>
            <a:pPr lvl="1">
              <a:lnSpc>
                <a:spcPct val="110000"/>
              </a:lnSpc>
            </a:pPr>
            <a:endParaRPr lang="en-IE" sz="2600" dirty="0"/>
          </a:p>
          <a:p>
            <a:pPr lvl="1">
              <a:lnSpc>
                <a:spcPct val="110000"/>
              </a:lnSpc>
            </a:pPr>
            <a:endParaRPr lang="en-IE" sz="2600" dirty="0" smtClean="0"/>
          </a:p>
          <a:p>
            <a:pPr>
              <a:lnSpc>
                <a:spcPct val="110000"/>
              </a:lnSpc>
            </a:pPr>
            <a:r>
              <a:rPr lang="en-IE" sz="3000" dirty="0" smtClean="0"/>
              <a:t>Function concatenate </a:t>
            </a:r>
            <a:r>
              <a:rPr lang="en-IE" sz="3000" b="1" dirty="0" smtClean="0">
                <a:solidFill>
                  <a:srgbClr val="C00000"/>
                </a:solidFill>
              </a:rPr>
              <a:t>c(…)</a:t>
            </a:r>
            <a:endParaRPr lang="en-IE" sz="3000" b="1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667" y="5605260"/>
            <a:ext cx="2903104" cy="980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2.1.2 Vector structure</a:t>
            </a:r>
          </a:p>
        </p:txBody>
      </p:sp>
      <p:sp>
        <p:nvSpPr>
          <p:cNvPr id="7" name="Right Brace 6"/>
          <p:cNvSpPr/>
          <p:nvPr/>
        </p:nvSpPr>
        <p:spPr>
          <a:xfrm rot="5400000">
            <a:off x="7382236" y="1219463"/>
            <a:ext cx="77907" cy="115961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6811590" y="1903431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400" b="1" dirty="0" smtClean="0">
                <a:solidFill>
                  <a:srgbClr val="C00000"/>
                </a:solidFill>
              </a:rPr>
              <a:t>length</a:t>
            </a:r>
            <a:endParaRPr lang="en-IE" sz="1200" b="1" dirty="0">
              <a:solidFill>
                <a:srgbClr val="C00000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99" y="1325563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516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409" y="958208"/>
            <a:ext cx="7886700" cy="55308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E" dirty="0"/>
          </a:p>
          <a:p>
            <a:r>
              <a:rPr lang="en-IE" dirty="0"/>
              <a:t>Function: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IE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IE" sz="3200" dirty="0" smtClean="0"/>
          </a:p>
          <a:p>
            <a:endParaRPr lang="en-IE" sz="3200" dirty="0" smtClean="0"/>
          </a:p>
          <a:p>
            <a:endParaRPr lang="en-IE" dirty="0" smtClean="0"/>
          </a:p>
          <a:p>
            <a:r>
              <a:rPr lang="en-IE" dirty="0" smtClean="0"/>
              <a:t>Note that on a vector, the </a:t>
            </a:r>
            <a:r>
              <a:rPr lang="en-IE" dirty="0"/>
              <a:t>function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  <a:r>
              <a:rPr lang="en-IE" dirty="0"/>
              <a:t> return the mode! </a:t>
            </a:r>
            <a:endParaRPr lang="en-IE" dirty="0" smtClean="0"/>
          </a:p>
          <a:p>
            <a:endParaRPr lang="en-IE" dirty="0"/>
          </a:p>
          <a:p>
            <a:r>
              <a:rPr lang="en-IE" dirty="0" smtClean="0"/>
              <a:t>Other vector-like structures exist…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56" y="2126240"/>
            <a:ext cx="3148012" cy="126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2.1.2 Vector structure (Class)</a:t>
            </a:r>
          </a:p>
        </p:txBody>
      </p:sp>
    </p:spTree>
    <p:extLst>
      <p:ext uri="{BB962C8B-B14F-4D97-AF65-F5344CB8AC3E}">
        <p14:creationId xmlns:p14="http://schemas.microsoft.com/office/powerpoint/2010/main" val="13244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971" y="1316464"/>
            <a:ext cx="7886700" cy="517240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IE" b="1" dirty="0" smtClean="0">
                <a:solidFill>
                  <a:srgbClr val="C00000"/>
                </a:solidFill>
              </a:rPr>
              <a:t>factor</a:t>
            </a:r>
            <a:r>
              <a:rPr lang="en-IE" dirty="0"/>
              <a:t>: a integer vector with a “levels” (names) attribute!</a:t>
            </a:r>
            <a:br>
              <a:rPr lang="en-IE" dirty="0"/>
            </a:br>
            <a:r>
              <a:rPr lang="en-IE" dirty="0"/>
              <a:t>             </a:t>
            </a:r>
            <a:r>
              <a:rPr lang="en-IE" dirty="0">
                <a:solidFill>
                  <a:srgbClr val="C00000"/>
                </a:solidFill>
              </a:rPr>
              <a:t>extensively used but very confusing</a:t>
            </a:r>
            <a:r>
              <a:rPr lang="en-IE" dirty="0"/>
              <a:t> (behave either </a:t>
            </a:r>
            <a:br>
              <a:rPr lang="en-IE" dirty="0"/>
            </a:br>
            <a:r>
              <a:rPr lang="en-IE" dirty="0"/>
              <a:t>             as a numeric or a character… depending on the 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             context</a:t>
            </a:r>
            <a:r>
              <a:rPr lang="en-IE" dirty="0"/>
              <a:t>)!</a:t>
            </a:r>
            <a:br>
              <a:rPr lang="en-IE" dirty="0"/>
            </a:br>
            <a:r>
              <a:rPr lang="en-IE" dirty="0"/>
              <a:t>               </a:t>
            </a:r>
            <a:br>
              <a:rPr lang="en-IE" dirty="0"/>
            </a:br>
            <a:r>
              <a:rPr lang="en-IE" dirty="0"/>
              <a:t>              </a:t>
            </a:r>
            <a:r>
              <a:rPr lang="en-IE" b="1" dirty="0"/>
              <a:t>!!! Plenty of implicit conversions in R</a:t>
            </a:r>
          </a:p>
          <a:p>
            <a:pPr marL="0" indent="0">
              <a:buNone/>
            </a:pPr>
            <a:r>
              <a:rPr lang="en-IE" dirty="0"/>
              <a:t/>
            </a:r>
            <a:br>
              <a:rPr lang="en-IE" dirty="0"/>
            </a:br>
            <a:r>
              <a:rPr lang="en-IE" dirty="0"/>
              <a:t>Two more classes that behave like vectors</a:t>
            </a:r>
            <a:br>
              <a:rPr lang="en-IE" dirty="0"/>
            </a:br>
            <a:r>
              <a:rPr lang="en-IE" dirty="0"/>
              <a:t>(numeric vectors + attributes to be interpreted as temporal information)</a:t>
            </a:r>
          </a:p>
          <a:p>
            <a:pPr marL="0" indent="0">
              <a:buNone/>
            </a:pPr>
            <a:endParaRPr lang="en-IE" dirty="0"/>
          </a:p>
          <a:p>
            <a:r>
              <a:rPr lang="en-IE" b="1" dirty="0">
                <a:solidFill>
                  <a:srgbClr val="C00000"/>
                </a:solidFill>
              </a:rPr>
              <a:t>Date</a:t>
            </a:r>
            <a:r>
              <a:rPr lang="en-IE" dirty="0"/>
              <a:t>: 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/>
            </a:r>
            <a:br>
              <a:rPr lang="en-IE" dirty="0"/>
            </a:br>
            <a:endParaRPr lang="en-IE" b="1" dirty="0">
              <a:solidFill>
                <a:srgbClr val="C00000"/>
              </a:solidFill>
            </a:endParaRPr>
          </a:p>
          <a:p>
            <a:r>
              <a:rPr lang="en-IE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POSIXct</a:t>
            </a:r>
            <a:r>
              <a:rPr lang="en-IE" dirty="0">
                <a:cs typeface="Courier New" panose="02070309020205020404" pitchFamily="49" charset="0"/>
              </a:rPr>
              <a:t>/</a:t>
            </a:r>
            <a:r>
              <a:rPr lang="en-IE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POSIXlt</a:t>
            </a:r>
            <a:r>
              <a:rPr lang="en-IE" dirty="0">
                <a:cs typeface="Courier New" panose="02070309020205020404" pitchFamily="49" charset="0"/>
              </a:rPr>
              <a:t>: date-time</a:t>
            </a:r>
            <a:r>
              <a:rPr lang="en-IE" dirty="0"/>
              <a:t>.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563" y="4608678"/>
            <a:ext cx="3384376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2.1.3 Vector-like  structure (class)</a:t>
            </a:r>
          </a:p>
        </p:txBody>
      </p:sp>
    </p:spTree>
    <p:extLst>
      <p:ext uri="{BB962C8B-B14F-4D97-AF65-F5344CB8AC3E}">
        <p14:creationId xmlns:p14="http://schemas.microsoft.com/office/powerpoint/2010/main" val="128679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6825"/>
            <a:ext cx="7886700" cy="4910138"/>
          </a:xfrm>
        </p:spPr>
        <p:txBody>
          <a:bodyPr/>
          <a:lstStyle/>
          <a:p>
            <a:r>
              <a:rPr lang="en-IE" dirty="0" smtClean="0"/>
              <a:t>How many elements?  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length()</a:t>
            </a:r>
            <a:endParaRPr lang="en-IE" b="1" dirty="0" smtClean="0"/>
          </a:p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/>
              <a:t>Names of </a:t>
            </a:r>
            <a:r>
              <a:rPr lang="en-IE" dirty="0"/>
              <a:t>elements? </a:t>
            </a:r>
            <a:r>
              <a:rPr lang="en-IE" dirty="0" smtClean="0"/>
              <a:t>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names()</a:t>
            </a:r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r>
              <a:rPr lang="en-IE" dirty="0" smtClean="0"/>
              <a:t>Levels (factor)? 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levels()</a:t>
            </a:r>
            <a:r>
              <a:rPr lang="en-IE" b="1" dirty="0" smtClean="0">
                <a:cs typeface="Courier New" panose="02070309020205020404" pitchFamily="49" charset="0"/>
              </a:rPr>
              <a:t>,</a:t>
            </a:r>
            <a:r>
              <a:rPr lang="en-IE" dirty="0" smtClean="0"/>
              <a:t> </a:t>
            </a:r>
            <a:r>
              <a:rPr lang="en-IE" b="1" dirty="0" err="1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nlevels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IE" dirty="0" smtClean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1847850"/>
            <a:ext cx="5390493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58" y="3581399"/>
            <a:ext cx="4245187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38" y="3581400"/>
            <a:ext cx="385191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5595938"/>
            <a:ext cx="5593080" cy="993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2.1.4 Vectors’ characteristics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2065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>
              <a:buNone/>
            </a:pPr>
            <a:r>
              <a:rPr lang="en-IE" dirty="0" smtClean="0"/>
              <a:t>Basic arithmetic operators and functions:</a:t>
            </a:r>
          </a:p>
          <a:p>
            <a:pPr lvl="1"/>
            <a:r>
              <a:rPr lang="en-IE" b="1" dirty="0" smtClean="0"/>
              <a:t>Fully </a:t>
            </a:r>
            <a:r>
              <a:rPr lang="en-IE" b="1" dirty="0"/>
              <a:t>vectorised</a:t>
            </a:r>
            <a:r>
              <a:rPr lang="en-IE" dirty="0"/>
              <a:t>: allows avoiding most of loops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endParaRPr lang="en-IE" dirty="0"/>
          </a:p>
          <a:p>
            <a:pPr lvl="1"/>
            <a:endParaRPr lang="en-IE" sz="1800" dirty="0"/>
          </a:p>
          <a:p>
            <a:pPr lvl="1"/>
            <a:r>
              <a:rPr lang="en-IE" dirty="0" smtClean="0"/>
              <a:t>Operators:   </a:t>
            </a:r>
            <a:r>
              <a:rPr lang="en-IE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 - / * ^ </a:t>
            </a:r>
          </a:p>
          <a:p>
            <a:pPr lvl="1"/>
            <a:r>
              <a:rPr lang="en-IE" dirty="0" smtClean="0"/>
              <a:t>Arithmetic functions:</a:t>
            </a:r>
            <a:br>
              <a:rPr lang="en-IE" dirty="0" smtClean="0"/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exp()</a:t>
            </a:r>
            <a:r>
              <a:rPr lang="en-IE" sz="20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log()</a:t>
            </a:r>
            <a:r>
              <a:rPr lang="en-IE" sz="20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log10()</a:t>
            </a:r>
            <a:r>
              <a:rPr lang="en-IE" dirty="0" smtClean="0"/>
              <a:t>, 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sz="18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abs()</a:t>
            </a:r>
            <a:r>
              <a:rPr lang="en-IE" dirty="0" smtClean="0"/>
              <a:t>, …</a:t>
            </a:r>
            <a:endParaRPr lang="en-IE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54378"/>
            <a:ext cx="5616624" cy="128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301207"/>
            <a:ext cx="6624736" cy="1177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2.1.5 Vectors’ arithmetic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081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2.1-1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vector </a:t>
            </a:r>
            <a:r>
              <a:rPr lang="en-IE" b="1" dirty="0" smtClean="0"/>
              <a:t>‘a’</a:t>
            </a:r>
            <a:r>
              <a:rPr lang="en-IE" dirty="0" smtClean="0"/>
              <a:t> containing the values </a:t>
            </a:r>
            <a:br>
              <a:rPr lang="en-IE" dirty="0" smtClean="0"/>
            </a:br>
            <a:r>
              <a:rPr lang="en-IE" dirty="0" smtClean="0"/>
              <a:t>10, 5, 4.1 and 100. (function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I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is its class? Its mode?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Add 2 to each element of a.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Calculate its log </a:t>
            </a:r>
            <a:r>
              <a:rPr lang="en-IE" b="1" dirty="0" smtClean="0"/>
              <a:t>in base 10 </a:t>
            </a:r>
            <a:r>
              <a:rPr lang="en-IE" dirty="0" smtClean="0"/>
              <a:t>(use the help if needed).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>
                <a:solidFill>
                  <a:schemeClr val="bg2">
                    <a:lumMod val="50000"/>
                  </a:schemeClr>
                </a:solidFill>
              </a:rPr>
              <a:t>Create a vector of two elements with today and yesterday date (use </a:t>
            </a:r>
            <a:r>
              <a:rPr lang="en-IE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Sys.Date</a:t>
            </a:r>
            <a:r>
              <a:rPr lang="en-IE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70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0" y="1325563"/>
            <a:ext cx="8362955" cy="5137582"/>
          </a:xfrm>
        </p:spPr>
        <p:txBody>
          <a:bodyPr>
            <a:normAutofit/>
          </a:bodyPr>
          <a:lstStyle/>
          <a:p>
            <a:r>
              <a:rPr lang="en-IE" dirty="0"/>
              <a:t>operators (guess what… </a:t>
            </a:r>
            <a:r>
              <a:rPr lang="en-IE" dirty="0" smtClean="0"/>
              <a:t>  </a:t>
            </a:r>
            <a:r>
              <a:rPr lang="en-IE" dirty="0"/>
              <a:t>vectorised!)</a:t>
            </a: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IE" dirty="0"/>
              <a:t> (equal): anything that can be compared, character strings, logical, integers, doubles (!!! machine precision).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IE" dirty="0"/>
              <a:t> (not equal): anything that can be compared as well.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&gt;= </a:t>
            </a:r>
            <a:r>
              <a:rPr lang="en-IE" dirty="0"/>
              <a:t>: numeric, date-time</a:t>
            </a:r>
            <a:r>
              <a:rPr lang="en-IE" dirty="0" smtClean="0"/>
              <a:t>.</a:t>
            </a:r>
          </a:p>
          <a:p>
            <a:pPr lvl="1"/>
            <a:endParaRPr lang="en-IE" dirty="0"/>
          </a:p>
          <a:p>
            <a:r>
              <a:rPr lang="en-IE" dirty="0"/>
              <a:t>Testing for indefinite values: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is.na()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is.null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is.nan()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is.finite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2.1.6 Comparisons and tests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8636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Code or program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623" y="1917450"/>
            <a:ext cx="8738754" cy="15738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E" dirty="0" smtClean="0"/>
              <a:t>Series of commands </a:t>
            </a:r>
          </a:p>
          <a:p>
            <a:pPr marL="0" indent="0" algn="ctr">
              <a:buNone/>
            </a:pPr>
            <a:r>
              <a:rPr lang="en-IE" dirty="0" smtClean="0"/>
              <a:t>you give to your computer</a:t>
            </a:r>
          </a:p>
          <a:p>
            <a:pPr marL="0" indent="0" algn="ctr">
              <a:buNone/>
            </a:pPr>
            <a:r>
              <a:rPr lang="en-IE" dirty="0" smtClean="0"/>
              <a:t>to perform a task </a:t>
            </a:r>
            <a:r>
              <a:rPr lang="en-IE" sz="1400" dirty="0" smtClean="0"/>
              <a:t>(simple or complicated)</a:t>
            </a:r>
          </a:p>
          <a:p>
            <a:pPr marL="0" indent="0" algn="ctr">
              <a:buNone/>
            </a:pPr>
            <a:endParaRPr lang="en-IE" dirty="0" smtClean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american-apartment-owners-association.org/wp-content/uploads/2014/10/WARNING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80" y="4010608"/>
            <a:ext cx="1800744" cy="112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02623" y="4206804"/>
            <a:ext cx="8738754" cy="1573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IE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E" dirty="0" smtClean="0"/>
              <a:t>Code is like giving a recipe or directions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E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 MATTERS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2618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0" y="1325563"/>
            <a:ext cx="8490956" cy="5137582"/>
          </a:xfrm>
        </p:spPr>
        <p:txBody>
          <a:bodyPr>
            <a:normAutofit/>
          </a:bodyPr>
          <a:lstStyle/>
          <a:p>
            <a:pPr lvl="1"/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 smtClean="0"/>
              <a:t>sets</a:t>
            </a:r>
            <a:endParaRPr lang="en-IE" dirty="0"/>
          </a:p>
          <a:p>
            <a:pPr lvl="1"/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is.element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(&lt;elements&gt;, &lt;set&gt;) </a:t>
            </a:r>
            <a:r>
              <a:rPr lang="en-IE" dirty="0"/>
              <a:t>identical to</a:t>
            </a:r>
            <a:br>
              <a:rPr lang="en-IE" dirty="0"/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&lt;elements&gt;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%in%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&lt;set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/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/>
              <a:t>Matching positions</a:t>
            </a:r>
            <a:endParaRPr lang="en-IE" dirty="0"/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which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 smtClean="0"/>
              <a:t>: position of the TRUE elements.</a:t>
            </a:r>
            <a:endParaRPr lang="en-IE" dirty="0" smtClean="0"/>
          </a:p>
          <a:p>
            <a:pPr lvl="1"/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match()</a:t>
            </a:r>
            <a:r>
              <a:rPr lang="en-IE" dirty="0" smtClean="0"/>
              <a:t>: matches position of elements in the set of values.</a:t>
            </a:r>
            <a:r>
              <a:rPr lang="en-IE" dirty="0" smtClean="0"/>
              <a:t> </a:t>
            </a:r>
            <a:endParaRPr lang="en-IE" dirty="0"/>
          </a:p>
          <a:p>
            <a:pPr lvl="1"/>
            <a:r>
              <a:rPr lang="en-IE" dirty="0"/>
              <a:t>See also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?union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2.1.6 Comparisons and tests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9667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2.1-2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random vector “x” of length 10, with values comprised between 0 and 10 (function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/>
              <a:t>, use the help).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Which elements of this vector are greater than 5</a:t>
            </a:r>
            <a:r>
              <a:rPr lang="en-IE" dirty="0" smtClean="0"/>
              <a:t>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Write and store the test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Use which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Test if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(x)^2 </a:t>
            </a:r>
            <a:r>
              <a:rPr lang="en-IE" dirty="0" smtClean="0"/>
              <a:t>equals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IE" dirty="0" smtClean="0"/>
              <a:t> in all cases.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Same for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^2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Can you show that </a:t>
            </a:r>
            <a:r>
              <a:rPr lang="en-IE" strike="sngStrik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sqrt</a:t>
            </a: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(x)^2 equals x ± the machine precision (use </a:t>
            </a:r>
            <a:r>
              <a:rPr lang="en-IE" b="1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(.</a:t>
            </a:r>
            <a:r>
              <a:rPr lang="en-IE" b="1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Machine$double.eps</a:t>
            </a:r>
            <a:r>
              <a:rPr lang="en-IE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 precision)?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81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5210319"/>
          </a:xfrm>
        </p:spPr>
        <p:txBody>
          <a:bodyPr>
            <a:normAutofit/>
          </a:bodyPr>
          <a:lstStyle/>
          <a:p>
            <a:r>
              <a:rPr lang="en-IE" dirty="0"/>
              <a:t>Fully vectorised… as usual</a:t>
            </a:r>
            <a:br>
              <a:rPr lang="en-IE" dirty="0"/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IE" b="1" dirty="0"/>
              <a:t> </a:t>
            </a:r>
            <a:r>
              <a:rPr lang="en-IE" dirty="0"/>
              <a:t>(AND),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IE" dirty="0"/>
              <a:t> (OR),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en-IE" dirty="0"/>
              <a:t> (excl. OR)  and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IE" dirty="0"/>
              <a:t> (NOT</a:t>
            </a:r>
            <a:r>
              <a:rPr lang="en-IE" dirty="0" smtClean="0"/>
              <a:t>)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95" y="2349983"/>
            <a:ext cx="6958530" cy="389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2.1.7 Logical operators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0086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fontScale="85000" lnSpcReduction="20000"/>
          </a:bodyPr>
          <a:lstStyle/>
          <a:p>
            <a:r>
              <a:rPr lang="en-IE" dirty="0"/>
              <a:t>Not </a:t>
            </a:r>
            <a:r>
              <a:rPr lang="en-IE" dirty="0" smtClean="0"/>
              <a:t>vectorised</a:t>
            </a:r>
          </a:p>
          <a:p>
            <a:pPr lvl="1"/>
            <a:r>
              <a:rPr lang="en-IE" dirty="0"/>
              <a:t>Among elements of a vector:</a:t>
            </a:r>
          </a:p>
          <a:p>
            <a:pPr lvl="2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any() </a:t>
            </a:r>
            <a:r>
              <a:rPr lang="en-IE" dirty="0"/>
              <a:t>at least one of the elements is TRUE</a:t>
            </a:r>
          </a:p>
          <a:p>
            <a:pPr lvl="2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all() </a:t>
            </a:r>
            <a:r>
              <a:rPr lang="en-IE" dirty="0"/>
              <a:t>the elements are TRUE</a:t>
            </a:r>
          </a:p>
          <a:p>
            <a:pPr lvl="1"/>
            <a:endParaRPr lang="en-IE" dirty="0"/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r>
              <a:rPr lang="en-IE" dirty="0"/>
              <a:t>,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&amp;&amp; </a:t>
            </a:r>
            <a:r>
              <a:rPr lang="en-IE" dirty="0"/>
              <a:t>and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IE" dirty="0"/>
              <a:t>Mainly used for programming control-flow 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dirty="0"/>
              <a:t> clauses in particular).</a:t>
            </a:r>
            <a:br>
              <a:rPr lang="en-IE" dirty="0"/>
            </a:br>
            <a:r>
              <a:rPr lang="en-IE" dirty="0"/>
              <a:t>See examples.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 returns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IE" dirty="0"/>
              <a:t> if the condition is true,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IE" b="1" dirty="0"/>
              <a:t> in all other cases</a:t>
            </a:r>
            <a:r>
              <a:rPr lang="en-IE" dirty="0"/>
              <a:t>…</a:t>
            </a:r>
            <a:br>
              <a:rPr lang="en-IE" dirty="0"/>
            </a:br>
            <a:r>
              <a:rPr lang="en-IE" dirty="0"/>
              <a:t>…regardless it is NA or any other indefinite value.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2.1.7 Logical operators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6728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2.1-3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E" dirty="0" smtClean="0"/>
              <a:t>Using the previous vector “x”:</a:t>
            </a:r>
          </a:p>
          <a:p>
            <a:pPr marL="0" indent="0">
              <a:buNone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Test if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(x)^2 </a:t>
            </a:r>
            <a:r>
              <a:rPr lang="en-IE" dirty="0"/>
              <a:t>equals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IE" dirty="0"/>
              <a:t> in </a:t>
            </a:r>
            <a:r>
              <a:rPr lang="en-IE" b="1" dirty="0">
                <a:solidFill>
                  <a:srgbClr val="FF0000"/>
                </a:solidFill>
              </a:rPr>
              <a:t>all</a:t>
            </a:r>
            <a:r>
              <a:rPr lang="en-IE" dirty="0">
                <a:solidFill>
                  <a:srgbClr val="FF0000"/>
                </a:solidFill>
              </a:rPr>
              <a:t> </a:t>
            </a:r>
            <a:r>
              <a:rPr lang="en-IE" dirty="0" smtClean="0"/>
              <a:t>cases (alternative method).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elements of x are greater than 8 </a:t>
            </a:r>
            <a:r>
              <a:rPr lang="en-IE" b="1" dirty="0" smtClean="0">
                <a:solidFill>
                  <a:srgbClr val="FF0000"/>
                </a:solidFill>
              </a:rPr>
              <a:t>or</a:t>
            </a:r>
            <a:r>
              <a:rPr lang="en-IE" b="1" dirty="0" smtClean="0"/>
              <a:t> </a:t>
            </a:r>
            <a:r>
              <a:rPr lang="en-IE" dirty="0" smtClean="0"/>
              <a:t>less than 4?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elements have values </a:t>
            </a:r>
            <a:r>
              <a:rPr lang="en-IE" dirty="0" smtClean="0">
                <a:solidFill>
                  <a:srgbClr val="FF0000"/>
                </a:solidFill>
              </a:rPr>
              <a:t>between</a:t>
            </a:r>
            <a:r>
              <a:rPr lang="en-IE" dirty="0" smtClean="0"/>
              <a:t> 4 and 8 ?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Extract elements of the vector </a:t>
            </a:r>
            <a:br>
              <a:rPr lang="en-IE" dirty="0" smtClean="0"/>
            </a:b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setLet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&lt;- c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A", "b", "Z", "g", "J") 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dirty="0" smtClean="0"/>
              <a:t>which are small caps (reference: predefined vector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letters</a:t>
            </a:r>
            <a:r>
              <a:rPr lang="en-IE" dirty="0" smtClean="0"/>
              <a:t>).</a:t>
            </a:r>
            <a:endParaRPr lang="en-IE" strike="sngStrik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99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5021984"/>
          </a:xfrm>
        </p:spPr>
        <p:txBody>
          <a:bodyPr/>
          <a:lstStyle/>
          <a:p>
            <a:r>
              <a:rPr lang="en-IE" dirty="0"/>
              <a:t>Very useful for </a:t>
            </a:r>
            <a:r>
              <a:rPr lang="en-IE" dirty="0" smtClean="0"/>
              <a:t>selections, avoiding loops,… </a:t>
            </a:r>
            <a:r>
              <a:rPr lang="en-IE" sz="2000" dirty="0" smtClean="0"/>
              <a:t>examples of use to come later</a:t>
            </a:r>
            <a:r>
              <a:rPr lang="en-IE" dirty="0" smtClean="0"/>
              <a:t>.</a:t>
            </a:r>
            <a:endParaRPr lang="en-IE" dirty="0"/>
          </a:p>
          <a:p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r>
              <a:rPr lang="en-IE" dirty="0"/>
              <a:t>works with any combination of (arguments):</a:t>
            </a:r>
            <a:br>
              <a:rPr lang="en-IE" dirty="0"/>
            </a:br>
            <a:r>
              <a:rPr lang="en-IE" dirty="0"/>
              <a:t>from=, to=, by= (increment), </a:t>
            </a:r>
            <a:r>
              <a:rPr lang="en-IE" dirty="0" err="1"/>
              <a:t>length.out</a:t>
            </a:r>
            <a:r>
              <a:rPr lang="en-IE" dirty="0"/>
              <a:t>=, </a:t>
            </a:r>
            <a:r>
              <a:rPr lang="en-IE" dirty="0" err="1"/>
              <a:t>along.with</a:t>
            </a:r>
            <a:r>
              <a:rPr lang="en-IE" dirty="0"/>
              <a:t>= (vector of same length).</a:t>
            </a:r>
          </a:p>
          <a:p>
            <a:pPr lvl="1"/>
            <a:r>
              <a:rPr lang="en-IE" dirty="0"/>
              <a:t>all argument defaults at 1.</a:t>
            </a:r>
          </a:p>
          <a:p>
            <a:pPr lvl="1"/>
            <a:r>
              <a:rPr lang="en-IE" dirty="0"/>
              <a:t>shortcuts:</a:t>
            </a:r>
          </a:p>
          <a:p>
            <a:pPr lvl="2"/>
            <a:r>
              <a:rPr lang="en-IE" dirty="0" smtClean="0"/>
              <a:t>(from)“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dirty="0" smtClean="0"/>
              <a:t>” </a:t>
            </a:r>
            <a:r>
              <a:rPr lang="en-IE" dirty="0"/>
              <a:t>(to</a:t>
            </a:r>
            <a:r>
              <a:rPr lang="en-IE" dirty="0" smtClean="0"/>
              <a:t>)</a:t>
            </a:r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2"/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seq_len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(&lt;length&gt;)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(&lt;vector&gt;)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354" y="4777827"/>
            <a:ext cx="4913487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2.1.8 Sequences / repetitions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4207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rep(…)</a:t>
            </a:r>
            <a:r>
              <a:rPr lang="en-IE" dirty="0"/>
              <a:t>: repetition of patterns, sequences,…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rev(…)</a:t>
            </a:r>
            <a:r>
              <a:rPr lang="en-IE" dirty="0"/>
              <a:t>: reverse a vector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74" y="5565351"/>
            <a:ext cx="616544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74" y="2324991"/>
            <a:ext cx="3456384" cy="183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2.1.8 Sequences / repetitions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1501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R complies with the usual precedence rules </a:t>
            </a:r>
            <a:br>
              <a:rPr lang="en-IE" dirty="0"/>
            </a:br>
            <a:r>
              <a:rPr lang="en-IE" dirty="0"/>
              <a:t>(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/</a:t>
            </a:r>
            <a:r>
              <a:rPr lang="en-IE" sz="2400" dirty="0"/>
              <a:t> over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IE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IE" dirty="0" smtClean="0"/>
              <a:t>,…)</a:t>
            </a:r>
          </a:p>
          <a:p>
            <a:endParaRPr lang="en-IE" dirty="0"/>
          </a:p>
          <a:p>
            <a:r>
              <a:rPr lang="en-IE" dirty="0"/>
              <a:t>Some tricky operators (</a:t>
            </a:r>
            <a:r>
              <a:rPr lang="en-IE" i="1" dirty="0"/>
              <a:t>e.g.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dirty="0"/>
              <a:t> </a:t>
            </a:r>
            <a:r>
              <a:rPr lang="en-IE" dirty="0" smtClean="0"/>
              <a:t>)</a:t>
            </a:r>
            <a:endParaRPr lang="en-IE" i="1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r>
              <a:rPr lang="en-IE" b="1" dirty="0"/>
              <a:t>=&gt;</a:t>
            </a:r>
            <a:r>
              <a:rPr lang="en-IE" dirty="0"/>
              <a:t>	Always use (…) when </a:t>
            </a:r>
            <a:r>
              <a:rPr lang="en-IE" dirty="0" smtClean="0"/>
              <a:t>you have a </a:t>
            </a:r>
            <a:r>
              <a:rPr lang="en-IE" dirty="0"/>
              <a:t>doubt</a:t>
            </a:r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38" y="3420386"/>
            <a:ext cx="6666168" cy="1000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10" y="5587063"/>
            <a:ext cx="2834841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2.1.9 Operators’ precedence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1797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2.1-4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sequence </a:t>
            </a:r>
            <a:r>
              <a:rPr lang="en-IE" dirty="0" smtClean="0"/>
              <a:t>(function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514350"/>
            <a:r>
              <a:rPr lang="en-IE" dirty="0" smtClean="0"/>
              <a:t>Starting at 2</a:t>
            </a:r>
            <a:r>
              <a:rPr lang="en-IE" dirty="0"/>
              <a:t>, </a:t>
            </a:r>
          </a:p>
          <a:p>
            <a:pPr marL="914400" lvl="1" indent="-514350"/>
            <a:r>
              <a:rPr lang="en-IE" dirty="0"/>
              <a:t>with the length of the vector x (from exercises </a:t>
            </a:r>
            <a:r>
              <a:rPr lang="en-IE" dirty="0" smtClean="0"/>
              <a:t>section 2.2.7 – </a:t>
            </a:r>
            <a:r>
              <a:rPr lang="en-IE" dirty="0"/>
              <a:t>assume you don’t know its actual length) </a:t>
            </a:r>
          </a:p>
          <a:p>
            <a:pPr marL="914400" lvl="1" indent="-514350"/>
            <a:r>
              <a:rPr lang="en-IE" dirty="0"/>
              <a:t>with an increment of 1</a:t>
            </a:r>
          </a:p>
          <a:p>
            <a:pPr marL="914400" lvl="1" indent="-514350"/>
            <a:r>
              <a:rPr lang="en-IE" dirty="0"/>
              <a:t>in </a:t>
            </a:r>
            <a:r>
              <a:rPr lang="en-IE" b="1" dirty="0"/>
              <a:t>two</a:t>
            </a:r>
            <a:r>
              <a:rPr lang="en-IE" dirty="0"/>
              <a:t> different ways … of which one using “:”!</a:t>
            </a:r>
          </a:p>
          <a:p>
            <a:pPr marL="914400" lvl="1" indent="-514350"/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the same sequence using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Reverse x and store it in x2.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a sequence from 100 to 0 by an increment of 5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9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i="1" dirty="0"/>
              <a:t>How to access/extract a subset of a </a:t>
            </a:r>
            <a:r>
              <a:rPr lang="en-IE" i="1" dirty="0" smtClean="0"/>
              <a:t>vector?</a:t>
            </a:r>
            <a:endParaRPr lang="en-IE" i="1" dirty="0"/>
          </a:p>
          <a:p>
            <a:pPr marL="0" indent="0">
              <a:buNone/>
            </a:pPr>
            <a:endParaRPr lang="en-IE" i="1" dirty="0"/>
          </a:p>
          <a:p>
            <a:pPr marL="0" indent="0">
              <a:buNone/>
            </a:pPr>
            <a:endParaRPr lang="en-IE" sz="18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/>
            <a:r>
              <a:rPr lang="en-IE" dirty="0" smtClean="0"/>
              <a:t>position</a:t>
            </a:r>
            <a:endParaRPr lang="en-IE" dirty="0"/>
          </a:p>
          <a:p>
            <a:pPr lvl="1">
              <a:lnSpc>
                <a:spcPct val="200000"/>
              </a:lnSpc>
            </a:pPr>
            <a:endParaRPr lang="en-IE" dirty="0"/>
          </a:p>
          <a:p>
            <a:pPr lvl="1"/>
            <a:r>
              <a:rPr lang="en-IE" dirty="0"/>
              <a:t>logical indexation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IE" dirty="0"/>
          </a:p>
          <a:p>
            <a:pPr lvl="1"/>
            <a:r>
              <a:rPr lang="en-IE" dirty="0"/>
              <a:t>by name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1" y="2024308"/>
            <a:ext cx="8226923" cy="63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4762785"/>
            <a:ext cx="6159385" cy="72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3582015"/>
            <a:ext cx="3398219" cy="69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54" y="5838614"/>
            <a:ext cx="435648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2.1.10 Indexing vector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034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Code (R) Vs clicks (Excel)</a:t>
            </a:r>
            <a:br>
              <a:rPr lang="en-IE" dirty="0" smtClean="0"/>
            </a:br>
            <a:r>
              <a:rPr lang="en-IE" sz="3600" dirty="0" smtClean="0"/>
              <a:t>Similarities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6" y="1460248"/>
            <a:ext cx="8738754" cy="44210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All steps in excel translate as command lines</a:t>
            </a:r>
          </a:p>
          <a:p>
            <a:pPr marL="0" indent="0">
              <a:buNone/>
            </a:pPr>
            <a:endParaRPr lang="en-IE" sz="800" dirty="0" smtClean="0"/>
          </a:p>
          <a:p>
            <a:pPr marL="0" indent="0">
              <a:buNone/>
            </a:pPr>
            <a:r>
              <a:rPr lang="en-IE" dirty="0" smtClean="0"/>
              <a:t>Ex : calculate </a:t>
            </a:r>
            <a:r>
              <a:rPr lang="en-IE" dirty="0"/>
              <a:t>the mean per column </a:t>
            </a:r>
            <a:r>
              <a:rPr lang="en-IE" dirty="0" smtClean="0"/>
              <a:t>from a file</a:t>
            </a:r>
          </a:p>
          <a:p>
            <a:endParaRPr lang="en-IE" dirty="0" smtClean="0"/>
          </a:p>
          <a:p>
            <a:pPr lvl="2"/>
            <a:r>
              <a:rPr lang="en-IE" dirty="0" smtClean="0"/>
              <a:t>Get </a:t>
            </a:r>
            <a:r>
              <a:rPr lang="en-IE" dirty="0"/>
              <a:t>‘to’ file </a:t>
            </a:r>
            <a:r>
              <a:rPr lang="en-IE" dirty="0" smtClean="0"/>
              <a:t>location </a:t>
            </a:r>
            <a:endParaRPr lang="en-IE" dirty="0"/>
          </a:p>
          <a:p>
            <a:pPr lvl="2"/>
            <a:r>
              <a:rPr lang="en-IE" dirty="0"/>
              <a:t>Open file</a:t>
            </a:r>
          </a:p>
          <a:p>
            <a:pPr lvl="2"/>
            <a:r>
              <a:rPr lang="en-IE" dirty="0"/>
              <a:t>Compute </a:t>
            </a:r>
            <a:r>
              <a:rPr lang="en-IE" dirty="0" smtClean="0"/>
              <a:t>the means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1352" y="4598425"/>
            <a:ext cx="7103395" cy="1812072"/>
          </a:xfrm>
          <a:prstGeom prst="rect">
            <a:avLst/>
          </a:prstGeom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00" y="4509253"/>
            <a:ext cx="599711" cy="47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avs.vsb.cz/prislusenstvi/xls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00" y="3088878"/>
            <a:ext cx="519934" cy="51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i="1" dirty="0" smtClean="0"/>
              <a:t>Everything but…</a:t>
            </a:r>
          </a:p>
          <a:p>
            <a:pPr marL="0" indent="0">
              <a:buNone/>
            </a:pPr>
            <a:r>
              <a:rPr lang="en-IE" i="1" dirty="0"/>
              <a:t> </a:t>
            </a:r>
            <a:r>
              <a:rPr lang="en-IE" i="1" dirty="0" smtClean="0"/>
              <a:t>  </a:t>
            </a:r>
            <a:r>
              <a:rPr lang="en-IE" b="1" i="1" dirty="0" smtClean="0">
                <a:solidFill>
                  <a:srgbClr val="C00000"/>
                </a:solidFill>
              </a:rPr>
              <a:t>use negative position indices:</a:t>
            </a:r>
          </a:p>
          <a:p>
            <a:pPr marL="0" indent="0">
              <a:buNone/>
            </a:pPr>
            <a:endParaRPr lang="en-IE" b="1" i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b="1" i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sz="4400" b="1" i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IE" sz="2400" dirty="0" smtClean="0"/>
              <a:t>=&gt; Elements 1 and 26 suppressed </a:t>
            </a:r>
            <a:r>
              <a:rPr lang="en-IE" sz="2400" i="1" dirty="0" smtClean="0"/>
              <a:t>from the output</a:t>
            </a:r>
            <a:endParaRPr lang="en-IE" sz="2400" i="1" dirty="0"/>
          </a:p>
          <a:p>
            <a:pPr marL="0" indent="0">
              <a:buNone/>
            </a:pPr>
            <a:endParaRPr lang="en-IE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5" y="3030538"/>
            <a:ext cx="7521104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5148263"/>
            <a:ext cx="8621696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Oval 10"/>
          <p:cNvSpPr/>
          <p:nvPr/>
        </p:nvSpPr>
        <p:spPr>
          <a:xfrm>
            <a:off x="117634" y="5041901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/>
          <p:cNvSpPr/>
          <p:nvPr/>
        </p:nvSpPr>
        <p:spPr>
          <a:xfrm>
            <a:off x="8703798" y="5095081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2.1.10 Indexing vector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2650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551" y="1172445"/>
            <a:ext cx="7886700" cy="54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i="1" dirty="0"/>
              <a:t>How to </a:t>
            </a:r>
            <a:r>
              <a:rPr lang="en-IE" b="1" i="1" dirty="0" smtClean="0"/>
              <a:t>replace</a:t>
            </a:r>
            <a:r>
              <a:rPr lang="en-IE" i="1" dirty="0" smtClean="0"/>
              <a:t> </a:t>
            </a:r>
            <a:r>
              <a:rPr lang="en-IE" i="1" dirty="0"/>
              <a:t>a subset of a </a:t>
            </a:r>
            <a:r>
              <a:rPr lang="en-IE" i="1" dirty="0" smtClean="0"/>
              <a:t>vector?</a:t>
            </a:r>
            <a:endParaRPr lang="en-IE" dirty="0" smtClean="0"/>
          </a:p>
          <a:p>
            <a:pPr marL="0" indent="0">
              <a:buNone/>
            </a:pPr>
            <a:r>
              <a:rPr lang="en-IE" b="1" dirty="0" smtClean="0">
                <a:solidFill>
                  <a:srgbClr val="C00000"/>
                </a:solidFill>
              </a:rPr>
              <a:t>Modify as you access!</a:t>
            </a:r>
            <a:endParaRPr lang="en-IE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sz="32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 smtClean="0"/>
              <a:t>position</a:t>
            </a:r>
            <a:br>
              <a:rPr lang="en-IE" dirty="0" smtClean="0"/>
            </a:b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/>
              <a:t>logical </a:t>
            </a:r>
            <a:r>
              <a:rPr lang="en-IE" dirty="0" smtClean="0"/>
              <a:t>indexation (test)</a:t>
            </a:r>
            <a:br>
              <a:rPr lang="en-IE" dirty="0" smtClean="0"/>
            </a:b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/>
              <a:t>by name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08" y="2139233"/>
            <a:ext cx="6745287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3687045"/>
            <a:ext cx="4268932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4515720"/>
            <a:ext cx="635508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5334870"/>
            <a:ext cx="467868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08" y="6025433"/>
            <a:ext cx="6754813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783645" y="6325470"/>
            <a:ext cx="1057275" cy="3524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Oval 10"/>
          <p:cNvSpPr/>
          <p:nvPr/>
        </p:nvSpPr>
        <p:spPr>
          <a:xfrm>
            <a:off x="3946898" y="6325470"/>
            <a:ext cx="1237297" cy="3524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/>
          <p:cNvSpPr/>
          <p:nvPr/>
        </p:nvSpPr>
        <p:spPr>
          <a:xfrm>
            <a:off x="6848214" y="6068296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Oval 12"/>
          <p:cNvSpPr/>
          <p:nvPr/>
        </p:nvSpPr>
        <p:spPr>
          <a:xfrm>
            <a:off x="7355896" y="6068296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solidFill>
                  <a:srgbClr val="000000"/>
                </a:solidFill>
                <a:latin typeface="Calibri Light"/>
              </a:rPr>
              <a:t>2.1.11 modification of a subset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017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2.1-5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4"/>
            <a:ext cx="9144000" cy="4784495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vector “seq5” as a sequence from </a:t>
            </a:r>
            <a:r>
              <a:rPr lang="en-IE" dirty="0" smtClean="0"/>
              <a:t>2 </a:t>
            </a:r>
            <a:r>
              <a:rPr lang="en-IE" dirty="0"/>
              <a:t>to 6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Name the elements as the first five letters (from the vector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letters</a:t>
            </a:r>
            <a:r>
              <a:rPr lang="en-IE" dirty="0"/>
              <a:t>). (decompose… first extract the letters</a:t>
            </a:r>
            <a:r>
              <a:rPr lang="en-IE" dirty="0" smtClean="0"/>
              <a:t>,… then change names – </a:t>
            </a:r>
            <a:br>
              <a:rPr lang="en-IE" dirty="0" smtClean="0"/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names(…) &lt;-</a:t>
            </a:r>
            <a:r>
              <a:rPr lang="en-I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Select the elements 2 and 4 using two different </a:t>
            </a:r>
            <a:r>
              <a:rPr lang="en-IE" dirty="0" smtClean="0"/>
              <a:t>ways (position / name).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elements are greater than 3</a:t>
            </a:r>
            <a:r>
              <a:rPr lang="en-IE" dirty="0"/>
              <a:t>? (</a:t>
            </a:r>
            <a:r>
              <a:rPr lang="en-IE" dirty="0" smtClean="0"/>
              <a:t>use a test)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How to extract the last element? (suppose you do not know </a:t>
            </a:r>
            <a:r>
              <a:rPr lang="en-IE" i="1" dirty="0" smtClean="0"/>
              <a:t>a priori</a:t>
            </a:r>
            <a:r>
              <a:rPr lang="en-IE" dirty="0" smtClean="0"/>
              <a:t> the length of seq5).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Run 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size &lt;- r	norm(n =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mean = 30, </a:t>
            </a:r>
            <a:r>
              <a:rPr lang="en-IE" sz="2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3)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Which “individuals” have a size of at least 33? </a:t>
            </a:r>
            <a:br>
              <a:rPr lang="en-IE" dirty="0" smtClean="0"/>
            </a:br>
            <a:r>
              <a:rPr lang="en-IE" dirty="0" smtClean="0"/>
              <a:t>How many are they?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… and replace their value by NA.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10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3843" y="694612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IE" dirty="0" smtClean="0"/>
              <a:t>2.2 </a:t>
            </a:r>
            <a:r>
              <a:rPr lang="en-IE" b="1" dirty="0" smtClean="0"/>
              <a:t>Further data structures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746" y="1739418"/>
            <a:ext cx="4433889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 descr="C:\Users\yreecht\Pictures\Rcourse\usin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330" y="3243485"/>
            <a:ext cx="5171727" cy="33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21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4110131"/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 smtClean="0"/>
                        <a:t>#</a:t>
                      </a:r>
                      <a:r>
                        <a:rPr lang="en-IE" baseline="0" dirty="0" smtClean="0"/>
                        <a:t> d</a:t>
                      </a:r>
                      <a:r>
                        <a:rPr lang="en-IE" dirty="0" smtClean="0"/>
                        <a:t>imensions</a:t>
                      </a:r>
                      <a:endParaRPr lang="en-IE" dirty="0"/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                         </a:t>
                      </a:r>
                      <a:r>
                        <a:rPr lang="en-IE" baseline="0" dirty="0" smtClean="0"/>
                        <a:t>  </a:t>
                      </a:r>
                      <a:r>
                        <a:rPr lang="en-IE" dirty="0" smtClean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1</a:t>
                      </a:r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vector</a:t>
                      </a:r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List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2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matrix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 (tables)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array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2.2.1 Data types and structure</a:t>
            </a:r>
          </a:p>
        </p:txBody>
      </p:sp>
    </p:spTree>
    <p:extLst>
      <p:ext uri="{BB962C8B-B14F-4D97-AF65-F5344CB8AC3E}">
        <p14:creationId xmlns:p14="http://schemas.microsoft.com/office/powerpoint/2010/main" val="405143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39593"/>
            <a:ext cx="7886700" cy="4351338"/>
          </a:xfrm>
        </p:spPr>
        <p:txBody>
          <a:bodyPr/>
          <a:lstStyle/>
          <a:p>
            <a:r>
              <a:rPr lang="en-IE" b="1" dirty="0" smtClean="0">
                <a:solidFill>
                  <a:srgbClr val="C00000"/>
                </a:solidFill>
              </a:rPr>
              <a:t>matrix</a:t>
            </a:r>
            <a:r>
              <a:rPr lang="en-IE" dirty="0"/>
              <a:t>: any mode suitable for a vector + 2 dimensions.</a:t>
            </a:r>
          </a:p>
          <a:p>
            <a:pPr lvl="2"/>
            <a:r>
              <a:rPr lang="en-IE" dirty="0"/>
              <a:t>dimensions can be named</a:t>
            </a:r>
          </a:p>
          <a:p>
            <a:pPr lvl="2"/>
            <a:r>
              <a:rPr lang="en-IE" dirty="0"/>
              <a:t>matrix algebra fully supported in R. </a:t>
            </a:r>
          </a:p>
          <a:p>
            <a:pPr lvl="2"/>
            <a:r>
              <a:rPr lang="en-IE" dirty="0"/>
              <a:t>created by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matrix(…)</a:t>
            </a:r>
            <a:r>
              <a:rPr lang="en-IE" dirty="0"/>
              <a:t>, 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endParaRPr lang="en-IE" b="1" dirty="0" smtClean="0">
              <a:solidFill>
                <a:srgbClr val="C00000"/>
              </a:solidFill>
            </a:endParaRPr>
          </a:p>
          <a:p>
            <a:pPr lvl="1"/>
            <a:endParaRPr lang="en-IE" b="1" dirty="0">
              <a:solidFill>
                <a:srgbClr val="C00000"/>
              </a:solidFill>
            </a:endParaRPr>
          </a:p>
          <a:p>
            <a:r>
              <a:rPr lang="en-IE" b="1" dirty="0">
                <a:solidFill>
                  <a:srgbClr val="C00000"/>
                </a:solidFill>
              </a:rPr>
              <a:t>array</a:t>
            </a:r>
            <a:r>
              <a:rPr lang="en-IE" dirty="0"/>
              <a:t>: ~ same as matrix but </a:t>
            </a:r>
            <a:r>
              <a:rPr lang="en-IE" b="1" dirty="0"/>
              <a:t>not</a:t>
            </a:r>
            <a:r>
              <a:rPr lang="en-IE" dirty="0"/>
              <a:t> limited in dimensions.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742" y="4857750"/>
            <a:ext cx="32988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619" y="2058498"/>
            <a:ext cx="1452732" cy="1174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ight Brace 7"/>
          <p:cNvSpPr/>
          <p:nvPr/>
        </p:nvSpPr>
        <p:spPr>
          <a:xfrm>
            <a:off x="7236792" y="2058499"/>
            <a:ext cx="152308" cy="1100337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Right Brace 8"/>
          <p:cNvSpPr/>
          <p:nvPr/>
        </p:nvSpPr>
        <p:spPr>
          <a:xfrm rot="5400000">
            <a:off x="6377127" y="2645465"/>
            <a:ext cx="152306" cy="1317436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TextBox 9"/>
          <p:cNvSpPr txBox="1"/>
          <p:nvPr/>
        </p:nvSpPr>
        <p:spPr>
          <a:xfrm>
            <a:off x="5843680" y="343593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 smtClean="0">
                <a:solidFill>
                  <a:srgbClr val="C00000"/>
                </a:solidFill>
              </a:rPr>
              <a:t>Columns</a:t>
            </a:r>
            <a:endParaRPr lang="en-IE" b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09164" y="2424001"/>
            <a:ext cx="812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 smtClean="0">
                <a:solidFill>
                  <a:srgbClr val="C00000"/>
                </a:solidFill>
              </a:rPr>
              <a:t>Rows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Main classes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1863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91507"/>
            <a:ext cx="7886700" cy="5624938"/>
          </a:xfrm>
        </p:spPr>
        <p:txBody>
          <a:bodyPr>
            <a:normAutofit/>
          </a:bodyPr>
          <a:lstStyle/>
          <a:p>
            <a:r>
              <a:rPr lang="en-IE" b="1" dirty="0" smtClean="0">
                <a:solidFill>
                  <a:srgbClr val="C00000"/>
                </a:solidFill>
              </a:rPr>
              <a:t>list</a:t>
            </a:r>
            <a:r>
              <a:rPr lang="en-IE" dirty="0"/>
              <a:t>: catchall structure. </a:t>
            </a:r>
          </a:p>
          <a:p>
            <a:pPr lvl="2"/>
            <a:r>
              <a:rPr lang="en-IE" dirty="0"/>
              <a:t>Each element can be of any class or NULL.</a:t>
            </a:r>
          </a:p>
          <a:p>
            <a:pPr lvl="2"/>
            <a:r>
              <a:rPr lang="en-IE" dirty="0"/>
              <a:t>The elements can be named</a:t>
            </a:r>
            <a:r>
              <a:rPr lang="en-IE" dirty="0" smtClean="0"/>
              <a:t>.</a:t>
            </a:r>
          </a:p>
          <a:p>
            <a:pPr lvl="2"/>
            <a:endParaRPr lang="en-IE" dirty="0"/>
          </a:p>
          <a:p>
            <a:r>
              <a:rPr lang="en-IE" b="1" dirty="0" err="1">
                <a:solidFill>
                  <a:srgbClr val="C00000"/>
                </a:solidFill>
              </a:rPr>
              <a:t>data.frame</a:t>
            </a:r>
            <a:r>
              <a:rPr lang="en-IE" dirty="0"/>
              <a:t>: table with different types of data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2"/>
            <a:endParaRPr lang="en-IE" dirty="0"/>
          </a:p>
          <a:p>
            <a:pPr lvl="2"/>
            <a:r>
              <a:rPr lang="en-IE" dirty="0" smtClean="0"/>
              <a:t>a </a:t>
            </a:r>
            <a:r>
              <a:rPr lang="en-IE" dirty="0"/>
              <a:t>type of list (all elements have the same length)</a:t>
            </a:r>
            <a:br>
              <a:rPr lang="en-IE" dirty="0"/>
            </a:br>
            <a:r>
              <a:rPr lang="en-IE" dirty="0"/>
              <a:t>1 column ≈ 1 vector.</a:t>
            </a:r>
          </a:p>
          <a:p>
            <a:pPr lvl="2"/>
            <a:r>
              <a:rPr lang="en-IE" dirty="0"/>
              <a:t>two dimensions (rows x cols).</a:t>
            </a:r>
          </a:p>
          <a:p>
            <a:pPr lvl="2"/>
            <a:r>
              <a:rPr lang="en-IE" dirty="0"/>
              <a:t>extensively used for ecological data.</a:t>
            </a:r>
          </a:p>
          <a:p>
            <a:pPr lvl="2"/>
            <a:r>
              <a:rPr lang="en-IE" dirty="0">
                <a:solidFill>
                  <a:srgbClr val="C00000"/>
                </a:solidFill>
              </a:rPr>
              <a:t>!!! characters systematically converted in factors by default!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3397"/>
            <a:ext cx="7580514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424" y="1597446"/>
            <a:ext cx="2452266" cy="64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981" y="2480907"/>
            <a:ext cx="942740" cy="749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ight Brace 8"/>
          <p:cNvSpPr/>
          <p:nvPr/>
        </p:nvSpPr>
        <p:spPr>
          <a:xfrm>
            <a:off x="8406224" y="2480907"/>
            <a:ext cx="139885" cy="64851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ight Brace 9"/>
          <p:cNvSpPr/>
          <p:nvPr/>
        </p:nvSpPr>
        <p:spPr>
          <a:xfrm rot="5400000">
            <a:off x="7846182" y="2827803"/>
            <a:ext cx="112432" cy="902834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/>
          <p:cNvSpPr txBox="1"/>
          <p:nvPr/>
        </p:nvSpPr>
        <p:spPr>
          <a:xfrm>
            <a:off x="7292798" y="3378816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200" b="1" dirty="0" smtClean="0">
                <a:solidFill>
                  <a:srgbClr val="C00000"/>
                </a:solidFill>
              </a:rPr>
              <a:t>Columns</a:t>
            </a:r>
            <a:endParaRPr lang="en-IE" sz="1200" b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02669" y="2670919"/>
            <a:ext cx="812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b="1" dirty="0" smtClean="0">
                <a:solidFill>
                  <a:srgbClr val="C00000"/>
                </a:solidFill>
              </a:rPr>
              <a:t>Rows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Main classes </a:t>
            </a:r>
            <a:r>
              <a:rPr kumimoji="0" lang="en-I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(continued)</a:t>
            </a:r>
            <a:endParaRPr kumimoji="0" lang="en-IE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6837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2.2.2 Matrices’ algebra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2023052"/>
            <a:ext cx="7886700" cy="4351338"/>
          </a:xfrm>
        </p:spPr>
        <p:txBody>
          <a:bodyPr/>
          <a:lstStyle/>
          <a:p>
            <a:r>
              <a:rPr lang="en-IE" dirty="0"/>
              <a:t>R is well suited for matrix computations.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Several dedicated operators and functions … </a:t>
            </a:r>
            <a:r>
              <a:rPr lang="en-IE" b="1" dirty="0"/>
              <a:t>see examples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35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323528" y="1727920"/>
          <a:ext cx="8507412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4520"/>
                <a:gridCol w="2736304"/>
                <a:gridCol w="4176588"/>
              </a:tblGrid>
              <a:tr h="370840"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1 dimension (vector, list,…)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2 dimensions (matrix, </a:t>
                      </a:r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,…)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Number</a:t>
                      </a:r>
                      <a:r>
                        <a:rPr lang="en-IE" baseline="0" dirty="0" smtClean="0"/>
                        <a:t> of elements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length(x)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dim(x)</a:t>
                      </a:r>
                      <a:r>
                        <a:rPr lang="en-IE" b="1" baseline="30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</a:t>
                      </a:r>
                      <a:r>
                        <a:rPr lang="en-IE" sz="1600" b="0" dirty="0" smtClean="0">
                          <a:latin typeface="+mn-lt"/>
                          <a:cs typeface="Courier New" panose="02070309020205020404" pitchFamily="49" charset="0"/>
                        </a:rPr>
                        <a:t>(both dim at the same time)</a:t>
                      </a:r>
                      <a:endParaRPr lang="en-IE" b="0" dirty="0" smtClean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nrow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ncol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Names of elements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names(x)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dimnames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r>
                        <a:rPr lang="en-IE" b="1" baseline="30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IE" sz="1600" b="0" dirty="0" smtClean="0">
                          <a:latin typeface="+mn-lt"/>
                          <a:cs typeface="Courier New" panose="02070309020205020404" pitchFamily="49" charset="0"/>
                        </a:rPr>
                        <a:t>(both dim at the same time)</a:t>
                      </a:r>
                      <a:endParaRPr lang="en-IE" b="1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colnames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row.names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Levels (factors)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levels(x)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nlevels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7927" y="4913745"/>
            <a:ext cx="537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baseline="30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Can be also used with &gt;2 dimensions.</a:t>
            </a:r>
            <a:endParaRPr lang="en-IE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2.2.3 Accessing some attributes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3519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2.2-1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65430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 smtClean="0"/>
              <a:t>Creating a data frame (heterogeneous data table)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Create a variable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people</a:t>
            </a:r>
            <a:r>
              <a:rPr lang="en-IE" dirty="0" smtClean="0"/>
              <a:t> based on the </a:t>
            </a:r>
            <a:r>
              <a:rPr lang="en-IE" dirty="0"/>
              <a:t>table in </a:t>
            </a:r>
            <a:r>
              <a:rPr lang="en-IE" dirty="0" smtClean="0"/>
              <a:t>.\2.data\1.people\</a:t>
            </a:r>
            <a:br>
              <a:rPr lang="en-IE" dirty="0" smtClean="0"/>
            </a:br>
            <a:r>
              <a:rPr lang="en-IE" dirty="0" smtClean="0"/>
              <a:t>Use the function:</a:t>
            </a:r>
            <a:br>
              <a:rPr lang="en-IE" dirty="0" smtClean="0"/>
            </a:br>
            <a:r>
              <a:rPr lang="en-IE" dirty="0" smtClean="0"/>
              <a:t/>
            </a:r>
            <a:br>
              <a:rPr lang="en-IE" dirty="0" smtClean="0"/>
            </a:b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(name = c(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Guillaume", ...),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surname = ...,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...)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Print it on the console.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Extract the number of columns.</a:t>
            </a:r>
            <a:endParaRPr lang="en-IE" i="1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…and the number of rows.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What are the column names?</a:t>
            </a: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454227"/>
          </a:xfrm>
        </p:spPr>
        <p:txBody>
          <a:bodyPr>
            <a:normAutofit/>
          </a:bodyPr>
          <a:lstStyle/>
          <a:p>
            <a:r>
              <a:rPr lang="en-IE" dirty="0" smtClean="0"/>
              <a:t>Code (R) Vs clicks (Excel)</a:t>
            </a:r>
            <a:br>
              <a:rPr lang="en-IE" dirty="0" smtClean="0"/>
            </a:br>
            <a:r>
              <a:rPr lang="en-IE" sz="3600" dirty="0" smtClean="0"/>
              <a:t>Differences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5" y="1637607"/>
            <a:ext cx="8991595" cy="463558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 smtClean="0"/>
              <a:t>Example: 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For 100 files (with different number row and columns)</a:t>
            </a:r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calculate </a:t>
            </a:r>
            <a:r>
              <a:rPr lang="en-IE" dirty="0"/>
              <a:t>the mean per column 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store in </a:t>
            </a:r>
            <a:r>
              <a:rPr lang="en-IE" dirty="0"/>
              <a:t>new </a:t>
            </a:r>
            <a:r>
              <a:rPr lang="en-IE" dirty="0" smtClean="0"/>
              <a:t>file</a:t>
            </a:r>
          </a:p>
          <a:p>
            <a:pPr marL="0" indent="0">
              <a:buNone/>
            </a:pPr>
            <a:r>
              <a:rPr lang="en-IE" dirty="0" smtClean="0"/>
              <a:t>	</a:t>
            </a:r>
          </a:p>
          <a:p>
            <a:pPr lvl="2"/>
            <a:r>
              <a:rPr lang="en-IE" dirty="0" smtClean="0"/>
              <a:t>Get </a:t>
            </a:r>
            <a:r>
              <a:rPr lang="en-IE" dirty="0"/>
              <a:t>‘to’ </a:t>
            </a:r>
            <a:r>
              <a:rPr lang="en-IE" dirty="0" smtClean="0"/>
              <a:t>files </a:t>
            </a:r>
            <a:r>
              <a:rPr lang="en-IE" dirty="0"/>
              <a:t>location</a:t>
            </a:r>
          </a:p>
          <a:p>
            <a:pPr lvl="2"/>
            <a:r>
              <a:rPr lang="en-IE" dirty="0"/>
              <a:t>Open file</a:t>
            </a:r>
          </a:p>
          <a:p>
            <a:pPr lvl="2"/>
            <a:r>
              <a:rPr lang="en-IE" dirty="0"/>
              <a:t>Compute mean</a:t>
            </a:r>
          </a:p>
          <a:p>
            <a:pPr lvl="2"/>
            <a:r>
              <a:rPr lang="en-IE" dirty="0"/>
              <a:t>Include in new </a:t>
            </a:r>
            <a:r>
              <a:rPr lang="en-IE" dirty="0" smtClean="0"/>
              <a:t>file</a:t>
            </a:r>
          </a:p>
          <a:p>
            <a:pPr lvl="1"/>
            <a:endParaRPr lang="en-IE" dirty="0"/>
          </a:p>
          <a:p>
            <a:pPr lvl="2"/>
            <a:r>
              <a:rPr lang="en-IE" dirty="0" smtClean="0"/>
              <a:t>Write code</a:t>
            </a:r>
          </a:p>
          <a:p>
            <a:pPr lvl="2"/>
            <a:r>
              <a:rPr lang="en-IE" dirty="0" smtClean="0"/>
              <a:t>Run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17" y="5198028"/>
            <a:ext cx="599711" cy="47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http://avs.vsb.cz/prislusenstvi/xls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06" y="3789298"/>
            <a:ext cx="519934" cy="51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ultiply 3"/>
          <p:cNvSpPr/>
          <p:nvPr/>
        </p:nvSpPr>
        <p:spPr>
          <a:xfrm>
            <a:off x="3358342" y="4309232"/>
            <a:ext cx="748145" cy="67333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4039902" y="4274676"/>
            <a:ext cx="1396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 smtClean="0"/>
              <a:t>100</a:t>
            </a:r>
            <a:endParaRPr lang="en-IE" sz="4000" dirty="0"/>
          </a:p>
        </p:txBody>
      </p:sp>
    </p:spTree>
    <p:extLst>
      <p:ext uri="{BB962C8B-B14F-4D97-AF65-F5344CB8AC3E}">
        <p14:creationId xmlns:p14="http://schemas.microsoft.com/office/powerpoint/2010/main" val="88120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3</a:t>
            </a:r>
            <a:r>
              <a:rPr lang="en-IE" dirty="0" smtClean="0"/>
              <a:t>. Data manipulations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1055" y="3280210"/>
            <a:ext cx="8044295" cy="1500187"/>
          </a:xfrm>
        </p:spPr>
        <p:txBody>
          <a:bodyPr/>
          <a:lstStyle/>
          <a:p>
            <a:pPr algn="ctr"/>
            <a:r>
              <a:rPr lang="en-IE" dirty="0"/>
              <a:t>Access and modification of particular elements in matrices, </a:t>
            </a:r>
            <a:r>
              <a:rPr lang="en-IE" dirty="0" err="1"/>
              <a:t>data.frames</a:t>
            </a:r>
            <a:r>
              <a:rPr lang="en-IE" dirty="0"/>
              <a:t>,…</a:t>
            </a:r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49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9305" y="1953478"/>
            <a:ext cx="7886700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 smtClean="0"/>
              <a:t>3.1 Indexing data</a:t>
            </a:r>
            <a:endParaRPr lang="en-IE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02760" y="3079306"/>
            <a:ext cx="6639790" cy="1500187"/>
          </a:xfrm>
        </p:spPr>
        <p:txBody>
          <a:bodyPr/>
          <a:lstStyle/>
          <a:p>
            <a:pPr algn="ctr"/>
            <a:r>
              <a:rPr lang="en-IE" dirty="0" smtClean="0"/>
              <a:t>Access and modification of particular elements in matrices, </a:t>
            </a:r>
            <a:r>
              <a:rPr lang="en-IE" dirty="0" err="1" smtClean="0"/>
              <a:t>data.frames</a:t>
            </a:r>
            <a:r>
              <a:rPr lang="en-IE" dirty="0" smtClean="0"/>
              <a:t>,…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6685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i="1" dirty="0"/>
              <a:t>How to access/extract a subset of a variable?</a:t>
            </a:r>
          </a:p>
          <a:p>
            <a:pPr marL="0" indent="0">
              <a:buNone/>
            </a:pPr>
            <a:endParaRPr lang="en-IE" i="1" dirty="0"/>
          </a:p>
          <a:p>
            <a:pPr marL="0" indent="0">
              <a:buNone/>
            </a:pPr>
            <a:endParaRPr lang="en-IE" sz="18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/>
            <a:r>
              <a:rPr lang="en-IE" dirty="0" smtClean="0"/>
              <a:t>position</a:t>
            </a:r>
            <a:endParaRPr lang="en-IE" dirty="0"/>
          </a:p>
          <a:p>
            <a:pPr lvl="1">
              <a:lnSpc>
                <a:spcPct val="200000"/>
              </a:lnSpc>
            </a:pPr>
            <a:endParaRPr lang="en-IE" dirty="0"/>
          </a:p>
          <a:p>
            <a:pPr lvl="1"/>
            <a:r>
              <a:rPr lang="en-IE" dirty="0"/>
              <a:t>logical indexation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IE" dirty="0"/>
          </a:p>
          <a:p>
            <a:pPr lvl="1"/>
            <a:r>
              <a:rPr lang="en-IE" dirty="0"/>
              <a:t>by name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1" y="2024308"/>
            <a:ext cx="8226923" cy="63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4762785"/>
            <a:ext cx="6159385" cy="72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3582015"/>
            <a:ext cx="3398219" cy="69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54" y="5838614"/>
            <a:ext cx="435648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3.1 Indexing vector data – Reminder 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4617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1572203"/>
          </a:xfrm>
        </p:spPr>
        <p:txBody>
          <a:bodyPr/>
          <a:lstStyle/>
          <a:p>
            <a:r>
              <a:rPr lang="en-IE" dirty="0"/>
              <a:t>operators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>
                <a:cs typeface="Courier New" panose="02070309020205020404" pitchFamily="49" charset="0"/>
              </a:rPr>
              <a:t>as well</a:t>
            </a:r>
          </a:p>
          <a:p>
            <a:r>
              <a:rPr lang="en-IE" dirty="0"/>
              <a:t>dimensions separated by “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IE" dirty="0"/>
              <a:t>”</a:t>
            </a:r>
          </a:p>
          <a:p>
            <a:r>
              <a:rPr lang="en-IE" dirty="0"/>
              <a:t>order: rows, columns,…</a:t>
            </a: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3.2.1 Indexing data with several dimensions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3428999"/>
            <a:ext cx="1202848" cy="1510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961" y="3428999"/>
            <a:ext cx="3657126" cy="75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102" y="5446058"/>
            <a:ext cx="3838288" cy="75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Straight Arrow Connector 27"/>
          <p:cNvCxnSpPr/>
          <p:nvPr/>
        </p:nvCxnSpPr>
        <p:spPr>
          <a:xfrm>
            <a:off x="2012473" y="4025153"/>
            <a:ext cx="886488" cy="1689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474591" y="4922662"/>
            <a:ext cx="0" cy="523396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59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3.2-1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6543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Creating a data frame (heterogeneous data table)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With the table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people</a:t>
            </a:r>
            <a:r>
              <a:rPr lang="en-IE" dirty="0" smtClean="0"/>
              <a:t> 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E" dirty="0" smtClean="0"/>
              <a:t>Extract the third column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E" dirty="0" smtClean="0"/>
              <a:t>Extract the fourth row</a:t>
            </a:r>
            <a:br>
              <a:rPr lang="en-IE" dirty="0" smtClean="0"/>
            </a:br>
            <a:r>
              <a:rPr lang="en-IE" dirty="0" smtClean="0"/>
              <a:t/>
            </a:r>
            <a:br>
              <a:rPr lang="en-IE" dirty="0" smtClean="0"/>
            </a:br>
            <a:endParaRPr lang="en-IE" dirty="0" smtClean="0"/>
          </a:p>
          <a:p>
            <a:pPr marL="1371600" lvl="2" indent="-457200">
              <a:buFont typeface="+mj-lt"/>
              <a:buAutoNum type="arabicPeriod"/>
            </a:pPr>
            <a:r>
              <a:rPr lang="en-IE" dirty="0" smtClean="0"/>
              <a:t>How to extract the age of the second row?</a:t>
            </a:r>
            <a:br>
              <a:rPr lang="en-IE" dirty="0" smtClean="0"/>
            </a:b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9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1572203"/>
          </a:xfrm>
        </p:spPr>
        <p:txBody>
          <a:bodyPr/>
          <a:lstStyle/>
          <a:p>
            <a:r>
              <a:rPr lang="en-IE" dirty="0"/>
              <a:t>operators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>
                <a:cs typeface="Courier New" panose="02070309020205020404" pitchFamily="49" charset="0"/>
              </a:rPr>
              <a:t>as well</a:t>
            </a:r>
          </a:p>
          <a:p>
            <a:r>
              <a:rPr lang="en-IE" dirty="0"/>
              <a:t>dimensions separated by “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IE" dirty="0"/>
              <a:t>”</a:t>
            </a:r>
          </a:p>
          <a:p>
            <a:r>
              <a:rPr lang="en-IE" dirty="0"/>
              <a:t>order: rows, columns,…</a:t>
            </a:r>
          </a:p>
        </p:txBody>
      </p: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36206"/>
            <a:ext cx="1368152" cy="1513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7"/>
          <p:cNvGrpSpPr/>
          <p:nvPr/>
        </p:nvGrpSpPr>
        <p:grpSpPr>
          <a:xfrm>
            <a:off x="611560" y="3336206"/>
            <a:ext cx="4217735" cy="1454201"/>
            <a:chOff x="611560" y="3336206"/>
            <a:chExt cx="4217735" cy="1454201"/>
          </a:xfrm>
        </p:grpSpPr>
        <p:sp>
          <p:nvSpPr>
            <p:cNvPr id="76" name="Rectangle 75"/>
            <p:cNvSpPr/>
            <p:nvPr/>
          </p:nvSpPr>
          <p:spPr>
            <a:xfrm>
              <a:off x="611560" y="4286351"/>
              <a:ext cx="1224136" cy="504056"/>
            </a:xfrm>
            <a:prstGeom prst="rect">
              <a:avLst/>
            </a:prstGeom>
            <a:noFill/>
            <a:ln w="317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133361" y="3566270"/>
              <a:ext cx="702335" cy="1224137"/>
            </a:xfrm>
            <a:prstGeom prst="rect">
              <a:avLst/>
            </a:prstGeom>
            <a:noFill/>
            <a:ln w="317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grpSp>
          <p:nvGrpSpPr>
            <p:cNvPr id="6" name="Group 4"/>
            <p:cNvGrpSpPr/>
            <p:nvPr/>
          </p:nvGrpSpPr>
          <p:grpSpPr>
            <a:xfrm>
              <a:off x="1133360" y="3336206"/>
              <a:ext cx="3695935" cy="1454201"/>
              <a:chOff x="1133360" y="3336206"/>
              <a:chExt cx="3695935" cy="1454201"/>
            </a:xfrm>
          </p:grpSpPr>
          <p:pic>
            <p:nvPicPr>
              <p:cNvPr id="72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28830" y="3336206"/>
                <a:ext cx="1800465" cy="8935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8" name="Rectangle 77"/>
              <p:cNvSpPr/>
              <p:nvPr/>
            </p:nvSpPr>
            <p:spPr>
              <a:xfrm>
                <a:off x="1133360" y="4286351"/>
                <a:ext cx="702335" cy="504056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79" name="Straight Arrow Connector 78"/>
              <p:cNvCxnSpPr>
                <a:stCxn id="78" idx="3"/>
              </p:cNvCxnSpPr>
              <p:nvPr/>
            </p:nvCxnSpPr>
            <p:spPr>
              <a:xfrm flipV="1">
                <a:off x="1835695" y="4092713"/>
                <a:ext cx="1193135" cy="44566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/>
          <p:cNvGrpSpPr/>
          <p:nvPr/>
        </p:nvGrpSpPr>
        <p:grpSpPr>
          <a:xfrm>
            <a:off x="827584" y="3566269"/>
            <a:ext cx="7416824" cy="1512169"/>
            <a:chOff x="827584" y="3566269"/>
            <a:chExt cx="7416824" cy="1512169"/>
          </a:xfrm>
        </p:grpSpPr>
        <p:pic>
          <p:nvPicPr>
            <p:cNvPr id="74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7367" y="3696185"/>
              <a:ext cx="2567041" cy="1382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8" name="Group 79"/>
            <p:cNvGrpSpPr/>
            <p:nvPr/>
          </p:nvGrpSpPr>
          <p:grpSpPr>
            <a:xfrm>
              <a:off x="827584" y="3566269"/>
              <a:ext cx="4849783" cy="1213166"/>
              <a:chOff x="827584" y="3212975"/>
              <a:chExt cx="4849783" cy="1213166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1403649" y="3212976"/>
                <a:ext cx="360040" cy="1213165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82" name="Straight Arrow Connector 81"/>
              <p:cNvCxnSpPr>
                <a:endCxn id="74" idx="1"/>
              </p:cNvCxnSpPr>
              <p:nvPr/>
            </p:nvCxnSpPr>
            <p:spPr>
              <a:xfrm flipV="1">
                <a:off x="1763689" y="4034018"/>
                <a:ext cx="3913678" cy="39212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Rectangle 82"/>
              <p:cNvSpPr/>
              <p:nvPr/>
            </p:nvSpPr>
            <p:spPr>
              <a:xfrm>
                <a:off x="827584" y="3212975"/>
                <a:ext cx="313385" cy="1213165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  <p:grpSp>
        <p:nvGrpSpPr>
          <p:cNvPr id="9" name="Group 5"/>
          <p:cNvGrpSpPr/>
          <p:nvPr/>
        </p:nvGrpSpPr>
        <p:grpSpPr>
          <a:xfrm>
            <a:off x="611561" y="3824648"/>
            <a:ext cx="6636723" cy="2765958"/>
            <a:chOff x="611561" y="3824648"/>
            <a:chExt cx="6636723" cy="2765958"/>
          </a:xfrm>
        </p:grpSpPr>
        <p:pic>
          <p:nvPicPr>
            <p:cNvPr id="73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8830" y="5654502"/>
              <a:ext cx="4219454" cy="936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0" name="Group 83"/>
            <p:cNvGrpSpPr/>
            <p:nvPr/>
          </p:nvGrpSpPr>
          <p:grpSpPr>
            <a:xfrm>
              <a:off x="611561" y="3824648"/>
              <a:ext cx="2417269" cy="1836204"/>
              <a:chOff x="611561" y="3465004"/>
              <a:chExt cx="2417269" cy="1836204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611561" y="3933057"/>
                <a:ext cx="1224134" cy="252028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86" name="Straight Arrow Connector 85"/>
              <p:cNvCxnSpPr>
                <a:stCxn id="85" idx="3"/>
              </p:cNvCxnSpPr>
              <p:nvPr/>
            </p:nvCxnSpPr>
            <p:spPr>
              <a:xfrm>
                <a:off x="1835695" y="4059071"/>
                <a:ext cx="1193135" cy="1242137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Rectangle 86"/>
              <p:cNvSpPr/>
              <p:nvPr/>
            </p:nvSpPr>
            <p:spPr>
              <a:xfrm>
                <a:off x="611562" y="3465004"/>
                <a:ext cx="1224134" cy="252028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  <p:sp>
        <p:nvSpPr>
          <p:cNvPr id="2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3.2.1 Indexing data with several dimensions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3258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 smtClean="0"/>
              <a:t>Different </a:t>
            </a:r>
            <a:r>
              <a:rPr lang="en-IE" dirty="0"/>
              <a:t>methods can be combined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r>
              <a:rPr lang="en-IE" dirty="0"/>
              <a:t>R usually </a:t>
            </a:r>
            <a:r>
              <a:rPr lang="en-IE" dirty="0" smtClean="0"/>
              <a:t>tries </a:t>
            </a:r>
            <a:r>
              <a:rPr lang="en-IE" dirty="0"/>
              <a:t>to simplify by default: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914400" lvl="2" indent="0">
              <a:buNone/>
            </a:pPr>
            <a:r>
              <a:rPr lang="en-IE" b="1" dirty="0"/>
              <a:t>Problem:</a:t>
            </a:r>
            <a:r>
              <a:rPr lang="en-IE" dirty="0"/>
              <a:t> when programming you not necessarily know </a:t>
            </a:r>
            <a:r>
              <a:rPr lang="en-IE" i="1" dirty="0"/>
              <a:t>a priori</a:t>
            </a:r>
            <a:r>
              <a:rPr lang="en-IE" dirty="0"/>
              <a:t> the # row or col selected </a:t>
            </a:r>
            <a:r>
              <a:rPr lang="en-IE" b="1" dirty="0"/>
              <a:t>and</a:t>
            </a:r>
            <a:r>
              <a:rPr lang="en-IE" dirty="0"/>
              <a:t> the behaviour </a:t>
            </a:r>
            <a:r>
              <a:rPr lang="en-IE" dirty="0" smtClean="0"/>
              <a:t>changes </a:t>
            </a:r>
            <a:r>
              <a:rPr lang="en-IE" dirty="0"/>
              <a:t>if only one. </a:t>
            </a:r>
            <a:r>
              <a:rPr lang="en-IE" dirty="0">
                <a:solidFill>
                  <a:srgbClr val="C00000"/>
                </a:solidFill>
              </a:rPr>
              <a:t>=&gt; option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 = FALSE</a:t>
            </a:r>
            <a:r>
              <a:rPr lang="en-IE" dirty="0"/>
              <a:t>.</a:t>
            </a:r>
          </a:p>
          <a:p>
            <a:pPr lvl="1"/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069" y="2185635"/>
            <a:ext cx="436848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969" y="3741521"/>
            <a:ext cx="3096345" cy="69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5" y="5475939"/>
            <a:ext cx="5472609" cy="751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3.2.1 Indexing data, matrices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1648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Extracting one </a:t>
            </a:r>
            <a:r>
              <a:rPr lang="en-IE" dirty="0" smtClean="0"/>
              <a:t>element</a:t>
            </a:r>
            <a:endParaRPr lang="en-IE" dirty="0"/>
          </a:p>
          <a:p>
            <a:pPr lvl="1"/>
            <a:r>
              <a:rPr lang="en-IE" dirty="0"/>
              <a:t>with the position</a:t>
            </a:r>
            <a:r>
              <a:rPr lang="en-IE" sz="3000" dirty="0"/>
              <a:t>: 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[[&lt;</a:t>
            </a:r>
            <a:r>
              <a:rPr lang="en-IE" sz="3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&gt;]] </a:t>
            </a:r>
          </a:p>
          <a:p>
            <a:pPr lvl="2"/>
            <a:endParaRPr lang="en-IE" sz="2800" dirty="0"/>
          </a:p>
          <a:p>
            <a:pPr lvl="1"/>
            <a:r>
              <a:rPr lang="en-IE" dirty="0"/>
              <a:t>with its name: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[["&lt;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&gt;"]] </a:t>
            </a:r>
            <a:r>
              <a:rPr lang="en-IE" dirty="0"/>
              <a:t>or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b="1" dirty="0"/>
              <a:t>  </a:t>
            </a:r>
          </a:p>
          <a:p>
            <a:pPr lvl="2"/>
            <a:endParaRPr lang="en-IE" dirty="0"/>
          </a:p>
          <a:p>
            <a:pPr lvl="1"/>
            <a:r>
              <a:rPr lang="en-IE" dirty="0"/>
              <a:t>range of element (!!! returns a list):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/>
              <a:t>  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Works just as for a vector: by position, name, logical indexation.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3.2.2 Indexing data, lists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/>
          <p:cNvSpPr/>
          <p:nvPr/>
        </p:nvSpPr>
        <p:spPr>
          <a:xfrm rot="19510450">
            <a:off x="1243994" y="2921068"/>
            <a:ext cx="6003483" cy="923330"/>
          </a:xfrm>
          <a:prstGeom prst="rect">
            <a:avLst/>
          </a:prstGeom>
          <a:solidFill>
            <a:schemeClr val="bg2"/>
          </a:solidFill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Not  for  now!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534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/>
          </a:bodyPr>
          <a:lstStyle/>
          <a:p>
            <a:r>
              <a:rPr lang="en-IE" sz="2400" dirty="0" err="1"/>
              <a:t>data.frames</a:t>
            </a:r>
            <a:r>
              <a:rPr lang="en-IE" sz="2400" dirty="0"/>
              <a:t>: lists in which every element is a column…</a:t>
            </a:r>
            <a:br>
              <a:rPr lang="en-IE" sz="2400" dirty="0"/>
            </a:br>
            <a:r>
              <a:rPr lang="en-IE" sz="2400" dirty="0"/>
              <a:t>                        + 2 (possibly named) dimensions</a:t>
            </a: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endParaRPr lang="en-IE" dirty="0" smtClean="0"/>
          </a:p>
          <a:p>
            <a:r>
              <a:rPr lang="en-IE" sz="2400" dirty="0" smtClean="0"/>
              <a:t>2 things to remember</a:t>
            </a:r>
            <a:endParaRPr lang="en-IE" sz="2400" dirty="0"/>
          </a:p>
          <a:p>
            <a:pPr marL="457200" lvl="1" indent="0">
              <a:buNone/>
            </a:pPr>
            <a:r>
              <a:rPr lang="en-IE" sz="2000" b="1" dirty="0">
                <a:solidFill>
                  <a:srgbClr val="C00000"/>
                </a:solidFill>
              </a:rPr>
              <a:t>column </a:t>
            </a:r>
            <a:r>
              <a:rPr lang="en-IE" sz="2000" b="1" dirty="0" smtClean="0">
                <a:solidFill>
                  <a:srgbClr val="C00000"/>
                </a:solidFill>
              </a:rPr>
              <a:t>= vector</a:t>
            </a:r>
            <a:r>
              <a:rPr lang="en-IE" b="1" dirty="0"/>
              <a:t>		       </a:t>
            </a:r>
            <a:br>
              <a:rPr lang="en-IE" b="1" dirty="0"/>
            </a:br>
            <a:r>
              <a:rPr lang="en-IE" b="1" dirty="0"/>
              <a:t/>
            </a:r>
            <a:br>
              <a:rPr lang="en-IE" b="1" dirty="0"/>
            </a:br>
            <a:r>
              <a:rPr lang="en-IE" sz="3200" b="1" dirty="0"/>
              <a:t> </a:t>
            </a:r>
            <a:r>
              <a:rPr lang="en-IE" b="1" dirty="0"/>
              <a:t/>
            </a:r>
            <a:br>
              <a:rPr lang="en-IE" b="1" dirty="0"/>
            </a:br>
            <a:r>
              <a:rPr lang="en-IE" sz="2000" b="1" dirty="0">
                <a:solidFill>
                  <a:srgbClr val="C00000"/>
                </a:solidFill>
              </a:rPr>
              <a:t>Dimensions are used just as for matrices:</a:t>
            </a:r>
            <a:endParaRPr lang="en-IE" b="1" dirty="0">
              <a:solidFill>
                <a:srgbClr val="C00000"/>
              </a:solidFill>
            </a:endParaRPr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09" y="5449138"/>
            <a:ext cx="5527471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015" y="2353410"/>
            <a:ext cx="2758765" cy="1148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09" y="4289294"/>
            <a:ext cx="7469883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3.2.3 Indexing data, </a:t>
            </a:r>
            <a:r>
              <a:rPr lang="en-IE" sz="4400" dirty="0" err="1" smtClean="0">
                <a:solidFill>
                  <a:srgbClr val="000000"/>
                </a:solidFill>
                <a:latin typeface="Calibri Light"/>
              </a:rPr>
              <a:t>data.frames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2243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3.2-2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7525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/>
              <a:t>Using the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people</a:t>
            </a:r>
            <a:r>
              <a:rPr lang="en-IE" dirty="0" smtClean="0"/>
              <a:t> </a:t>
            </a:r>
            <a:r>
              <a:rPr lang="en-IE" dirty="0" err="1" smtClean="0"/>
              <a:t>data.frame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What is the class of the column </a:t>
            </a:r>
            <a:r>
              <a:rPr lang="en-IE" dirty="0" smtClean="0"/>
              <a:t>“section”?</a:t>
            </a:r>
            <a:br>
              <a:rPr lang="en-IE" dirty="0" smtClean="0"/>
            </a:br>
            <a:r>
              <a:rPr lang="en-IE" dirty="0" smtClean="0"/>
              <a:t>(how do you extract a column? Hint: </a:t>
            </a:r>
            <a:r>
              <a:rPr lang="en-IE" b="1" dirty="0" smtClean="0"/>
              <a:t>$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List the different </a:t>
            </a:r>
            <a:r>
              <a:rPr lang="en-IE" dirty="0" smtClean="0"/>
              <a:t>“sections” </a:t>
            </a:r>
            <a:r>
              <a:rPr lang="en-IE" dirty="0"/>
              <a:t>in the </a:t>
            </a:r>
            <a:r>
              <a:rPr lang="en-IE" dirty="0" smtClean="0"/>
              <a:t>dataset (clue in</a:t>
            </a:r>
            <a:r>
              <a:rPr lang="en-IE" i="1" dirty="0" smtClean="0"/>
              <a:t> </a:t>
            </a:r>
            <a:r>
              <a:rPr lang="en-IE" dirty="0" smtClean="0"/>
              <a:t>2.1.4, 2.2.3)</a:t>
            </a:r>
            <a:r>
              <a:rPr lang="en-IE" i="1" dirty="0" smtClean="0"/>
              <a:t>.</a:t>
            </a:r>
            <a:endParaRPr lang="en-IE" i="1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Create a </a:t>
            </a:r>
            <a:r>
              <a:rPr lang="en-IE" dirty="0" smtClean="0"/>
              <a:t>“new” </a:t>
            </a:r>
            <a:r>
              <a:rPr lang="en-IE" dirty="0" err="1"/>
              <a:t>data.frame</a:t>
            </a:r>
            <a:r>
              <a:rPr lang="en-IE" dirty="0"/>
              <a:t> (named </a:t>
            </a:r>
            <a:r>
              <a:rPr lang="en-IE" dirty="0" err="1" smtClean="0"/>
              <a:t>peopleSub</a:t>
            </a:r>
            <a:r>
              <a:rPr lang="en-IE" dirty="0"/>
              <a:t>) with only </a:t>
            </a:r>
            <a:r>
              <a:rPr lang="en-IE" dirty="0" smtClean="0"/>
              <a:t>persons </a:t>
            </a:r>
            <a:r>
              <a:rPr lang="en-IE" dirty="0"/>
              <a:t>from </a:t>
            </a:r>
            <a:r>
              <a:rPr lang="en-IE" dirty="0" err="1" smtClean="0"/>
              <a:t>osis</a:t>
            </a:r>
            <a:r>
              <a:rPr lang="en-IE" dirty="0" smtClean="0"/>
              <a:t> and </a:t>
            </a:r>
            <a:r>
              <a:rPr lang="en-IE" dirty="0" err="1" smtClean="0"/>
              <a:t>mefss</a:t>
            </a:r>
            <a:r>
              <a:rPr lang="en-IE" dirty="0" smtClean="0"/>
              <a:t> (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%in%</a:t>
            </a:r>
            <a:r>
              <a:rPr lang="en-IE" dirty="0" smtClean="0"/>
              <a:t> ) 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How many rows does it contain</a:t>
            </a:r>
            <a:r>
              <a:rPr lang="en-IE" dirty="0" smtClean="0"/>
              <a:t>?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Extract the data for people from </a:t>
            </a:r>
            <a:r>
              <a:rPr lang="en-IE" dirty="0" err="1" smtClean="0"/>
              <a:t>feas</a:t>
            </a:r>
            <a:r>
              <a:rPr lang="en-IE" dirty="0" smtClean="0"/>
              <a:t> who are less the 25.</a:t>
            </a: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68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454227"/>
          </a:xfrm>
        </p:spPr>
        <p:txBody>
          <a:bodyPr>
            <a:normAutofit/>
          </a:bodyPr>
          <a:lstStyle/>
          <a:p>
            <a:r>
              <a:rPr lang="en-IE" dirty="0" smtClean="0"/>
              <a:t>Code (R) Vs clicks (Excel)</a:t>
            </a:r>
            <a:br>
              <a:rPr lang="en-IE" dirty="0" smtClean="0"/>
            </a:br>
            <a:r>
              <a:rPr lang="en-IE" sz="3600" dirty="0" smtClean="0"/>
              <a:t>Differences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5" y="1637607"/>
            <a:ext cx="8991595" cy="463558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 smtClean="0"/>
              <a:t>Example</a:t>
            </a:r>
          </a:p>
          <a:p>
            <a:pPr marL="0" indent="0">
              <a:buNone/>
            </a:pPr>
            <a:r>
              <a:rPr lang="en-IE" dirty="0"/>
              <a:t>	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For 100 files (with different number row and columns)</a:t>
            </a:r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calculate </a:t>
            </a:r>
            <a:r>
              <a:rPr lang="en-IE" dirty="0"/>
              <a:t>the mean per column 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store in </a:t>
            </a:r>
            <a:r>
              <a:rPr lang="en-IE" dirty="0"/>
              <a:t>new </a:t>
            </a:r>
            <a:r>
              <a:rPr lang="en-IE" dirty="0" smtClean="0"/>
              <a:t>file</a:t>
            </a:r>
          </a:p>
          <a:p>
            <a:pPr marL="0" indent="0">
              <a:buNone/>
            </a:pPr>
            <a:endParaRPr lang="en-IE" dirty="0"/>
          </a:p>
          <a:p>
            <a:pPr>
              <a:buNone/>
            </a:pPr>
            <a:r>
              <a:rPr lang="en-IE" dirty="0" smtClean="0"/>
              <a:t>		R </a:t>
            </a:r>
            <a:r>
              <a:rPr lang="en-IE" dirty="0"/>
              <a:t>vs Excel</a:t>
            </a:r>
          </a:p>
          <a:p>
            <a:pPr lvl="3"/>
            <a:r>
              <a:rPr lang="en-IE" dirty="0"/>
              <a:t>Speed : R / excel =  10min / 50min = .2</a:t>
            </a:r>
          </a:p>
          <a:p>
            <a:pPr lvl="3"/>
            <a:r>
              <a:rPr lang="en-IE" dirty="0"/>
              <a:t>Copy pasting errors : 0 with </a:t>
            </a:r>
            <a:r>
              <a:rPr lang="en-IE" dirty="0" smtClean="0"/>
              <a:t>R, time potentially saved ?</a:t>
            </a:r>
            <a:endParaRPr lang="en-IE" dirty="0"/>
          </a:p>
          <a:p>
            <a:pPr lvl="3"/>
            <a:r>
              <a:rPr lang="en-IE" dirty="0"/>
              <a:t>program reusable </a:t>
            </a:r>
          </a:p>
          <a:p>
            <a:pPr lvl="3"/>
            <a:r>
              <a:rPr lang="en-IE" dirty="0"/>
              <a:t>program easy to share (email)</a:t>
            </a:r>
          </a:p>
          <a:p>
            <a:pPr marL="0" indent="0">
              <a:buNone/>
            </a:pPr>
            <a:r>
              <a:rPr lang="en-IE" dirty="0" smtClean="0"/>
              <a:t>	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11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General rule: “you modify as you access”:</a:t>
            </a:r>
          </a:p>
          <a:p>
            <a:pPr marL="457200" lvl="1" indent="0">
              <a:buNone/>
            </a:pPr>
            <a:r>
              <a:rPr lang="en-IE" dirty="0"/>
              <a:t>	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&lt;object&gt;[…] / $… / [[…]] &lt;- </a:t>
            </a:r>
            <a:r>
              <a:rPr lang="en-I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Also works sometimes for adding/removing stuff:</a:t>
            </a:r>
          </a:p>
          <a:p>
            <a:pPr marL="0" indent="0">
              <a:buNone/>
            </a:pPr>
            <a:r>
              <a:rPr lang="en-IE" sz="2000" b="1" dirty="0">
                <a:solidFill>
                  <a:srgbClr val="C00000"/>
                </a:solidFill>
              </a:rPr>
              <a:t>Adding columns to a </a:t>
            </a:r>
            <a:r>
              <a:rPr lang="en-IE" sz="2000" b="1" dirty="0" err="1">
                <a:solidFill>
                  <a:srgbClr val="C00000"/>
                </a:solidFill>
              </a:rPr>
              <a:t>data.frame</a:t>
            </a:r>
            <a:r>
              <a:rPr lang="en-IE" sz="2000" b="1" dirty="0">
                <a:solidFill>
                  <a:srgbClr val="C00000"/>
                </a:solidFill>
              </a:rPr>
              <a:t>		Removing a column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3" y="2549302"/>
            <a:ext cx="2148563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459" y="2549302"/>
            <a:ext cx="6551688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3" y="5013176"/>
            <a:ext cx="4514444" cy="142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731" y="5013176"/>
            <a:ext cx="4056757" cy="1280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3.3 Modifying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7526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Further remark: the “change as you access” rule also extends to most of other functions accessing attributes of the objects </a:t>
            </a:r>
            <a:r>
              <a:rPr lang="en-IE" sz="2400" dirty="0"/>
              <a:t>(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I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row.|col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]names()</a:t>
            </a:r>
            <a:r>
              <a:rPr lang="en-IE" dirty="0"/>
              <a:t>,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levels()</a:t>
            </a:r>
            <a:r>
              <a:rPr lang="en-IE" dirty="0"/>
              <a:t>,…):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… and can even be combined with indices: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395640"/>
            <a:ext cx="7340403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051824"/>
            <a:ext cx="3912888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3.3 Modifying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7477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082" y="1335277"/>
            <a:ext cx="7886700" cy="4351338"/>
          </a:xfrm>
        </p:spPr>
        <p:txBody>
          <a:bodyPr/>
          <a:lstStyle/>
          <a:p>
            <a:r>
              <a:rPr lang="en-IE" dirty="0" smtClean="0"/>
              <a:t>Using a test</a:t>
            </a:r>
            <a:endParaRPr lang="en-IE" dirty="0"/>
          </a:p>
          <a:p>
            <a:endParaRPr lang="en-IE" dirty="0"/>
          </a:p>
          <a:p>
            <a:endParaRPr lang="en-IE" sz="3200" dirty="0"/>
          </a:p>
          <a:p>
            <a:r>
              <a:rPr lang="en-IE" dirty="0"/>
              <a:t>removing elements by position:</a:t>
            </a:r>
          </a:p>
          <a:p>
            <a:endParaRPr lang="en-IE" dirty="0"/>
          </a:p>
          <a:p>
            <a:endParaRPr lang="en-IE" dirty="0"/>
          </a:p>
          <a:p>
            <a:endParaRPr lang="en-IE" sz="2000" dirty="0"/>
          </a:p>
          <a:p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subset(x,  &lt;condition&gt;) </a:t>
            </a:r>
            <a:r>
              <a:rPr lang="en-IE" dirty="0"/>
              <a:t>function: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2" y="1858857"/>
            <a:ext cx="4497731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2" y="5368175"/>
            <a:ext cx="4752529" cy="1289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44" y="3510946"/>
            <a:ext cx="4752529" cy="1056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3.4 </a:t>
            </a:r>
            <a:r>
              <a:rPr lang="en-IE" sz="4400" dirty="0" err="1" smtClean="0">
                <a:solidFill>
                  <a:srgbClr val="000000"/>
                </a:solidFill>
                <a:latin typeface="Calibri Light"/>
              </a:rPr>
              <a:t>Subsetting</a:t>
            </a: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997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3.4-1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Using </a:t>
            </a:r>
            <a:r>
              <a:rPr lang="en-IE" dirty="0"/>
              <a:t>the </a:t>
            </a:r>
            <a:r>
              <a:rPr lang="en-IE" b="1" dirty="0" smtClean="0"/>
              <a:t>people</a:t>
            </a:r>
            <a:r>
              <a:rPr lang="en-IE" dirty="0" smtClean="0"/>
              <a:t> </a:t>
            </a:r>
            <a:r>
              <a:rPr lang="en-IE" dirty="0"/>
              <a:t>data: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IE" dirty="0"/>
              <a:t>Create a new </a:t>
            </a:r>
            <a:r>
              <a:rPr lang="en-IE" dirty="0" err="1"/>
              <a:t>data.frame</a:t>
            </a:r>
            <a:r>
              <a:rPr lang="en-IE" dirty="0"/>
              <a:t> </a:t>
            </a:r>
            <a:r>
              <a:rPr lang="en-IE" dirty="0" smtClean="0"/>
              <a:t>“peopleSub6” </a:t>
            </a:r>
            <a:r>
              <a:rPr lang="en-IE" dirty="0"/>
              <a:t>with the 6</a:t>
            </a:r>
            <a:r>
              <a:rPr lang="en-IE" dirty="0" smtClean="0"/>
              <a:t> first </a:t>
            </a:r>
            <a:r>
              <a:rPr lang="en-IE" dirty="0"/>
              <a:t>rows of </a:t>
            </a:r>
            <a:r>
              <a:rPr lang="en-IE" b="1" dirty="0"/>
              <a:t>people</a:t>
            </a:r>
            <a:r>
              <a:rPr lang="en-IE" dirty="0" smtClean="0"/>
              <a:t>.</a:t>
            </a:r>
            <a:endParaRPr lang="en-IE" dirty="0"/>
          </a:p>
          <a:p>
            <a:pPr marL="914400" lvl="1" indent="-514350">
              <a:buFont typeface="+mj-lt"/>
              <a:buAutoNum type="arabicPeriod"/>
            </a:pPr>
            <a:r>
              <a:rPr lang="en-IE" dirty="0"/>
              <a:t>Remove the column </a:t>
            </a:r>
            <a:r>
              <a:rPr lang="en-IE" dirty="0" smtClean="0"/>
              <a:t>“</a:t>
            </a:r>
            <a:r>
              <a:rPr lang="en-IE" dirty="0" err="1" smtClean="0"/>
              <a:t>irish</a:t>
            </a:r>
            <a:r>
              <a:rPr lang="en-IE" dirty="0" smtClean="0"/>
              <a:t>” </a:t>
            </a:r>
            <a:r>
              <a:rPr lang="en-IE" dirty="0"/>
              <a:t>from peopleSub6.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IE" dirty="0"/>
              <a:t>Select the individuals in peopleSub6 with a </a:t>
            </a:r>
            <a:r>
              <a:rPr lang="en-IE" dirty="0" smtClean="0"/>
              <a:t>“age” greater </a:t>
            </a:r>
            <a:r>
              <a:rPr lang="en-IE" dirty="0"/>
              <a:t>or equal to </a:t>
            </a:r>
            <a:r>
              <a:rPr lang="en-IE" dirty="0" smtClean="0"/>
              <a:t>26.</a:t>
            </a:r>
            <a:br>
              <a:rPr lang="en-IE" dirty="0" smtClean="0"/>
            </a:br>
            <a:r>
              <a:rPr lang="en-IE" dirty="0" smtClean="0"/>
              <a:t>Hint</a:t>
            </a:r>
            <a:r>
              <a:rPr lang="en-IE" dirty="0"/>
              <a:t>: Examples 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## 3.4 Cleaning/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Subsetting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5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4591627"/>
          </a:xfrm>
        </p:spPr>
        <p:txBody>
          <a:bodyPr/>
          <a:lstStyle/>
          <a:p>
            <a:pPr marL="0" indent="0">
              <a:buNone/>
            </a:pPr>
            <a:r>
              <a:rPr lang="en-IE" sz="2400" dirty="0"/>
              <a:t>Including classes that behave like vectors.</a:t>
            </a:r>
          </a:p>
          <a:p>
            <a:r>
              <a:rPr lang="en-IE" dirty="0"/>
              <a:t>Functions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as.&lt;type&gt;(…)</a:t>
            </a:r>
            <a:r>
              <a:rPr lang="en-IE" dirty="0"/>
              <a:t> usable from different compatible types:</a:t>
            </a:r>
          </a:p>
          <a:p>
            <a:endParaRPr lang="en-IE" dirty="0"/>
          </a:p>
          <a:p>
            <a:endParaRPr lang="en-IE" dirty="0"/>
          </a:p>
          <a:p>
            <a:endParaRPr lang="en-IE" sz="4400" dirty="0"/>
          </a:p>
          <a:p>
            <a:r>
              <a:rPr lang="en-IE" dirty="0"/>
              <a:t>Mind the factor’s split personality!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10" y="2651126"/>
            <a:ext cx="5110193" cy="174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10" y="4939735"/>
            <a:ext cx="7236480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3.5 Data types conversion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1043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Text formatting: for numeric, Dates, </a:t>
            </a:r>
            <a:r>
              <a:rPr lang="en-IE" dirty="0" err="1"/>
              <a:t>POSIXct</a:t>
            </a:r>
            <a:r>
              <a:rPr lang="en-IE" dirty="0"/>
              <a:t>,… you may want further control  </a:t>
            </a:r>
            <a:r>
              <a:rPr lang="en-IE" b="1" dirty="0"/>
              <a:t>=&gt;</a:t>
            </a:r>
            <a:r>
              <a:rPr lang="en-IE" dirty="0"/>
              <a:t> 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format(…)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085" y="2777093"/>
            <a:ext cx="6159892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3.5 Data types conversion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289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sort() -&gt; order a vector.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order() -&gt; indices to order data (possibly &gt;1 factor)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75" y="2220094"/>
            <a:ext cx="738717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41" y="3617233"/>
            <a:ext cx="7560840" cy="3053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3.6 Ordering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2513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 3.6-1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Using the </a:t>
            </a:r>
            <a:r>
              <a:rPr lang="en-IE" dirty="0" smtClean="0"/>
              <a:t>people data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What is the class of the column “name”? </a:t>
            </a:r>
            <a:br>
              <a:rPr lang="en-IE" dirty="0" smtClean="0"/>
            </a:br>
            <a:r>
              <a:rPr lang="en-IE" dirty="0" smtClean="0"/>
              <a:t>Extract it as a character string (extract and convert).</a:t>
            </a:r>
            <a:br>
              <a:rPr lang="en-IE" dirty="0" smtClean="0"/>
            </a:br>
            <a:r>
              <a:rPr lang="en-IE" dirty="0" smtClean="0"/>
              <a:t>Transform it as a character string (make it permanent).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Extract the sorted ages.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Order </a:t>
            </a:r>
            <a:r>
              <a:rPr lang="en-IE" b="1" dirty="0" smtClean="0"/>
              <a:t>people</a:t>
            </a:r>
            <a:r>
              <a:rPr lang="en-IE" dirty="0" smtClean="0"/>
              <a:t> by “section” </a:t>
            </a:r>
            <a:r>
              <a:rPr lang="en-IE" dirty="0"/>
              <a:t>and </a:t>
            </a:r>
            <a:r>
              <a:rPr lang="en-IE" dirty="0" smtClean="0"/>
              <a:t>“age” and store it in a variable </a:t>
            </a:r>
            <a:r>
              <a:rPr lang="en-IE" b="1" dirty="0" err="1" smtClean="0"/>
              <a:t>peopleOrdered</a:t>
            </a:r>
            <a:r>
              <a:rPr lang="en-IE" dirty="0" smtClean="0"/>
              <a:t>.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52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 smtClean="0"/>
              <a:t>4. Data mining, basics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1055" y="3280210"/>
            <a:ext cx="8044295" cy="1500187"/>
          </a:xfrm>
        </p:spPr>
        <p:txBody>
          <a:bodyPr/>
          <a:lstStyle/>
          <a:p>
            <a:r>
              <a:rPr lang="en-IE" dirty="0" smtClean="0"/>
              <a:t>This section will give you the basics for simple data mining in R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66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9305" y="1953478"/>
            <a:ext cx="7886700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 smtClean="0"/>
              <a:t>4.1 Importing / exporting</a:t>
            </a:r>
            <a:endParaRPr lang="en-IE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02760" y="3079306"/>
            <a:ext cx="6639790" cy="1500187"/>
          </a:xfrm>
        </p:spPr>
        <p:txBody>
          <a:bodyPr/>
          <a:lstStyle/>
          <a:p>
            <a:r>
              <a:rPr lang="en-IE" dirty="0" smtClean="0"/>
              <a:t>Importing data</a:t>
            </a:r>
          </a:p>
          <a:p>
            <a:r>
              <a:rPr lang="en-IE" dirty="0" smtClean="0"/>
              <a:t>Saving data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92618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Why you should use code, summary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6" y="1103086"/>
            <a:ext cx="8738754" cy="5416797"/>
          </a:xfrm>
        </p:spPr>
        <p:txBody>
          <a:bodyPr>
            <a:normAutofit fontScale="62500" lnSpcReduction="20000"/>
          </a:bodyPr>
          <a:lstStyle/>
          <a:p>
            <a:endParaRPr lang="en-IE" sz="2100" dirty="0"/>
          </a:p>
          <a:p>
            <a:r>
              <a:rPr lang="en-IE" sz="2600" dirty="0"/>
              <a:t>Easier </a:t>
            </a:r>
            <a:r>
              <a:rPr lang="en-IE" sz="2600" dirty="0" smtClean="0"/>
              <a:t>automation</a:t>
            </a:r>
          </a:p>
          <a:p>
            <a:endParaRPr lang="en-IE" sz="1300" dirty="0"/>
          </a:p>
          <a:p>
            <a:r>
              <a:rPr lang="en-IE" sz="2600" dirty="0"/>
              <a:t>Faster </a:t>
            </a:r>
            <a:r>
              <a:rPr lang="en-IE" sz="2600" dirty="0" smtClean="0"/>
              <a:t>computation</a:t>
            </a:r>
          </a:p>
          <a:p>
            <a:endParaRPr lang="en-IE" sz="1300" dirty="0"/>
          </a:p>
          <a:p>
            <a:r>
              <a:rPr lang="en-IE" sz="2600" dirty="0"/>
              <a:t>Easier to  avoid, find and fix </a:t>
            </a:r>
            <a:r>
              <a:rPr lang="en-IE" sz="2600" dirty="0" smtClean="0"/>
              <a:t>errors</a:t>
            </a:r>
          </a:p>
          <a:p>
            <a:endParaRPr lang="en-IE" sz="1400" dirty="0"/>
          </a:p>
          <a:p>
            <a:r>
              <a:rPr lang="en-IE" sz="2600" dirty="0" smtClean="0"/>
              <a:t>Reproducibility </a:t>
            </a:r>
            <a:r>
              <a:rPr lang="en-IE" sz="2600" dirty="0"/>
              <a:t>(important for detecting errors</a:t>
            </a:r>
            <a:r>
              <a:rPr lang="en-IE" sz="2600" dirty="0" smtClean="0"/>
              <a:t>)</a:t>
            </a:r>
          </a:p>
          <a:p>
            <a:endParaRPr lang="en-IE" sz="1300" dirty="0" smtClean="0"/>
          </a:p>
          <a:p>
            <a:r>
              <a:rPr lang="en-IE" sz="2600" dirty="0"/>
              <a:t>Easier project </a:t>
            </a:r>
            <a:r>
              <a:rPr lang="en-IE" sz="2600" dirty="0" smtClean="0"/>
              <a:t>organization</a:t>
            </a:r>
          </a:p>
          <a:p>
            <a:endParaRPr lang="en-IE" sz="2100" dirty="0"/>
          </a:p>
          <a:p>
            <a:r>
              <a:rPr lang="en-IE" sz="2600" dirty="0" smtClean="0"/>
              <a:t>Version control possible (</a:t>
            </a:r>
            <a:r>
              <a:rPr lang="en-IE" sz="2600" dirty="0" err="1" smtClean="0"/>
              <a:t>GIThub</a:t>
            </a:r>
            <a:r>
              <a:rPr lang="en-IE" sz="2600" dirty="0" smtClean="0"/>
              <a:t>)</a:t>
            </a:r>
            <a:endParaRPr lang="en-IE" sz="2600" dirty="0"/>
          </a:p>
          <a:p>
            <a:endParaRPr lang="en-IE" sz="1300" dirty="0"/>
          </a:p>
          <a:p>
            <a:r>
              <a:rPr lang="en-IE" sz="2600" dirty="0"/>
              <a:t>More powerful data manipulation</a:t>
            </a:r>
          </a:p>
          <a:p>
            <a:pPr marL="0" indent="0">
              <a:buNone/>
            </a:pPr>
            <a:endParaRPr lang="en-IE" sz="1300" dirty="0"/>
          </a:p>
          <a:p>
            <a:r>
              <a:rPr lang="en-IE" sz="2600" dirty="0" smtClean="0"/>
              <a:t>Advanced </a:t>
            </a:r>
            <a:r>
              <a:rPr lang="en-IE" sz="2600" dirty="0"/>
              <a:t>s</a:t>
            </a:r>
            <a:r>
              <a:rPr lang="en-IE" sz="2600" dirty="0" smtClean="0"/>
              <a:t>tatistics capabilities</a:t>
            </a:r>
          </a:p>
          <a:p>
            <a:endParaRPr lang="en-IE" sz="1300" dirty="0"/>
          </a:p>
          <a:p>
            <a:r>
              <a:rPr lang="en-IE" sz="2600" dirty="0" smtClean="0"/>
              <a:t>Loading of </a:t>
            </a:r>
            <a:r>
              <a:rPr lang="en-IE" sz="2600" dirty="0"/>
              <a:t>any type of data</a:t>
            </a:r>
          </a:p>
          <a:p>
            <a:pPr marL="0" indent="0">
              <a:buNone/>
            </a:pPr>
            <a:endParaRPr lang="en-IE" sz="1300" dirty="0"/>
          </a:p>
          <a:p>
            <a:r>
              <a:rPr lang="en-IE" sz="2600" dirty="0" smtClean="0"/>
              <a:t>Support large </a:t>
            </a:r>
            <a:r>
              <a:rPr lang="en-IE" sz="2600" dirty="0"/>
              <a:t>data sets</a:t>
            </a:r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Brace 3"/>
          <p:cNvSpPr/>
          <p:nvPr/>
        </p:nvSpPr>
        <p:spPr>
          <a:xfrm>
            <a:off x="4902506" y="1322024"/>
            <a:ext cx="870332" cy="302963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ight Brace 6"/>
          <p:cNvSpPr/>
          <p:nvPr/>
        </p:nvSpPr>
        <p:spPr>
          <a:xfrm>
            <a:off x="4902506" y="4491524"/>
            <a:ext cx="870332" cy="186520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extBox 4"/>
          <p:cNvSpPr txBox="1"/>
          <p:nvPr/>
        </p:nvSpPr>
        <p:spPr>
          <a:xfrm>
            <a:off x="6112526" y="2652177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General</a:t>
            </a:r>
            <a:endParaRPr lang="en-IE" dirty="0"/>
          </a:p>
        </p:txBody>
      </p:sp>
      <p:sp>
        <p:nvSpPr>
          <p:cNvPr id="8" name="TextBox 7"/>
          <p:cNvSpPr txBox="1"/>
          <p:nvPr/>
        </p:nvSpPr>
        <p:spPr>
          <a:xfrm>
            <a:off x="6112526" y="5239462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‘Data languages’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7481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856" y="1990175"/>
            <a:ext cx="7886700" cy="688975"/>
          </a:xfrm>
        </p:spPr>
        <p:txBody>
          <a:bodyPr/>
          <a:lstStyle/>
          <a:p>
            <a:pPr marL="0" indent="0" algn="ctr">
              <a:buNone/>
            </a:pPr>
            <a:r>
              <a:rPr lang="en-IE" dirty="0" smtClean="0"/>
              <a:t> In </a:t>
            </a:r>
            <a:r>
              <a:rPr lang="en-IE" dirty="0"/>
              <a:t>a nutshell </a:t>
            </a:r>
            <a:r>
              <a:rPr lang="en-IE" dirty="0" smtClean="0"/>
              <a:t>you </a:t>
            </a:r>
            <a:r>
              <a:rPr lang="en-IE" dirty="0"/>
              <a:t>can load everything you want !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6825" y="3114817"/>
            <a:ext cx="8050355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500" dirty="0"/>
              <a:t>Flat files (simple text files) : </a:t>
            </a:r>
            <a:r>
              <a:rPr lang="en-IE" sz="1500" b="1" i="1" dirty="0" err="1" smtClean="0">
                <a:solidFill>
                  <a:srgbClr val="FF0000"/>
                </a:solidFill>
              </a:rPr>
              <a:t>read.table</a:t>
            </a:r>
            <a:r>
              <a:rPr lang="en-IE" sz="1500" dirty="0" smtClean="0">
                <a:solidFill>
                  <a:srgbClr val="FF0000"/>
                </a:solidFill>
              </a:rPr>
              <a:t>() </a:t>
            </a:r>
            <a:r>
              <a:rPr lang="en-IE" sz="1500" dirty="0"/>
              <a:t>&amp; </a:t>
            </a:r>
            <a:r>
              <a:rPr lang="en-IE" sz="1500" dirty="0" smtClean="0"/>
              <a:t>read.csv() </a:t>
            </a:r>
            <a:r>
              <a:rPr lang="en-IE" sz="1500" dirty="0"/>
              <a:t>functions</a:t>
            </a:r>
          </a:p>
          <a:p>
            <a:endParaRPr lang="en-IE" sz="1500" dirty="0"/>
          </a:p>
          <a:p>
            <a:r>
              <a:rPr lang="en-IE" sz="1500" dirty="0"/>
              <a:t>Excel files : </a:t>
            </a:r>
            <a:r>
              <a:rPr lang="en-IE" sz="1500" dirty="0" smtClean="0"/>
              <a:t>packages </a:t>
            </a:r>
            <a:r>
              <a:rPr lang="en-IE" sz="1500" dirty="0" err="1" smtClean="0">
                <a:solidFill>
                  <a:srgbClr val="FF0000"/>
                </a:solidFill>
              </a:rPr>
              <a:t>openxlsx</a:t>
            </a:r>
            <a:r>
              <a:rPr lang="en-IE" sz="1500" dirty="0" smtClean="0"/>
              <a:t>,  </a:t>
            </a:r>
            <a:r>
              <a:rPr lang="en-IE" sz="1500" dirty="0" err="1" smtClean="0"/>
              <a:t>readxl</a:t>
            </a:r>
            <a:r>
              <a:rPr lang="en-IE" sz="1500" dirty="0"/>
              <a:t>, </a:t>
            </a:r>
            <a:r>
              <a:rPr lang="en-IE" sz="1500" dirty="0" err="1"/>
              <a:t>gdata</a:t>
            </a:r>
            <a:r>
              <a:rPr lang="en-IE" sz="1500" dirty="0"/>
              <a:t>, </a:t>
            </a:r>
            <a:r>
              <a:rPr lang="en-IE" sz="1500" dirty="0" err="1"/>
              <a:t>XLConnect</a:t>
            </a:r>
            <a:r>
              <a:rPr lang="en-IE" sz="1500" dirty="0"/>
              <a:t>, </a:t>
            </a:r>
            <a:r>
              <a:rPr lang="en-IE" sz="1500" dirty="0" err="1"/>
              <a:t>xlsx</a:t>
            </a:r>
            <a:endParaRPr lang="en-IE" sz="1500" dirty="0"/>
          </a:p>
          <a:p>
            <a:r>
              <a:rPr lang="en-IE" sz="1200" dirty="0">
                <a:hlinkClick r:id="rId3"/>
              </a:rPr>
              <a:t>https://</a:t>
            </a:r>
            <a:r>
              <a:rPr lang="en-IE" sz="1200" dirty="0" smtClean="0">
                <a:hlinkClick r:id="rId3"/>
              </a:rPr>
              <a:t>www.datacamp.com/community/tutorials/r-tutorial-read-excel-into-r?tap_a=5644-dce66f&amp;tap_s=10907-287229</a:t>
            </a:r>
            <a:endParaRPr lang="en-IE" sz="1200" dirty="0"/>
          </a:p>
          <a:p>
            <a:endParaRPr lang="en-IE" sz="1500" dirty="0"/>
          </a:p>
          <a:p>
            <a:r>
              <a:rPr lang="en-IE" sz="1500" dirty="0"/>
              <a:t>Other statistical </a:t>
            </a:r>
            <a:r>
              <a:rPr lang="en-IE" sz="1500" dirty="0" err="1"/>
              <a:t>softwares</a:t>
            </a:r>
            <a:r>
              <a:rPr lang="en-IE" sz="1500" dirty="0"/>
              <a:t>: packages haven or foreign (+ </a:t>
            </a:r>
            <a:r>
              <a:rPr lang="en-IE" sz="1500" dirty="0" err="1"/>
              <a:t>Systat</a:t>
            </a:r>
            <a:r>
              <a:rPr lang="en-IE" sz="1500" dirty="0"/>
              <a:t> and Weka)</a:t>
            </a:r>
          </a:p>
          <a:p>
            <a:endParaRPr lang="en-IE" sz="1500" dirty="0"/>
          </a:p>
          <a:p>
            <a:r>
              <a:rPr lang="en-IE" sz="1500" dirty="0"/>
              <a:t>Relational data base : package </a:t>
            </a:r>
            <a:r>
              <a:rPr lang="en-IE" sz="1500" dirty="0" err="1"/>
              <a:t>RMySQL</a:t>
            </a:r>
            <a:r>
              <a:rPr lang="en-IE" sz="1500" dirty="0"/>
              <a:t>, </a:t>
            </a:r>
            <a:r>
              <a:rPr lang="en-IE" sz="1500" dirty="0" err="1"/>
              <a:t>RpostgreSQL</a:t>
            </a:r>
            <a:r>
              <a:rPr lang="en-IE" sz="1500" dirty="0"/>
              <a:t>, </a:t>
            </a:r>
            <a:r>
              <a:rPr lang="en-IE" sz="1500" dirty="0" err="1"/>
              <a:t>Roracle</a:t>
            </a:r>
            <a:r>
              <a:rPr lang="en-IE" sz="1500" dirty="0"/>
              <a:t>, DBI</a:t>
            </a:r>
          </a:p>
          <a:p>
            <a:endParaRPr lang="en-IE" sz="1500" dirty="0"/>
          </a:p>
          <a:p>
            <a:r>
              <a:rPr lang="en-IE" sz="1500" dirty="0"/>
              <a:t>Data from the web : </a:t>
            </a:r>
            <a:r>
              <a:rPr lang="en-IE" sz="1500" dirty="0" smtClean="0"/>
              <a:t>package TwittR2Mongo</a:t>
            </a:r>
            <a:endParaRPr lang="en-IE" sz="1500" dirty="0"/>
          </a:p>
        </p:txBody>
      </p:sp>
      <p:pic>
        <p:nvPicPr>
          <p:cNvPr id="6" name="Picture 6" descr="http://files.softicons.com/download/system-icons/file-extension-icons-by-design-bolts/png/256x256/TXT%20File%20Extens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362" y="3146151"/>
            <a:ext cx="308048" cy="30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http://pgloader.io/img/csv_tex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613" y="3149646"/>
            <a:ext cx="370717" cy="37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avs.vsb.cz/prislusenstvi/xlsx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333" y="3673213"/>
            <a:ext cx="393569" cy="39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http://technologyadvice.com/wp-content/uploads/2013/09/SAS200x20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929" y="4066782"/>
            <a:ext cx="469972" cy="46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https://uvalibraryfeb.files.wordpress.com/2013/04/stata_logo_blu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345" y="4196559"/>
            <a:ext cx="665681" cy="21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2" descr="http://murviel-info.com/_wordPress/wp-content/uploads/2015/09/mysql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324" y="4608831"/>
            <a:ext cx="771590" cy="3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8" descr="http://blog.virtualstoragezone.com/wp-content/uploads/2014/05/Oracle_logo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5" b="44582"/>
          <a:stretch/>
        </p:blipFill>
        <p:spPr bwMode="auto">
          <a:xfrm>
            <a:off x="6953900" y="4780443"/>
            <a:ext cx="904970" cy="16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6" descr="http://www.mongoadmin.org/contents/images/web-ico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780" y="5052986"/>
            <a:ext cx="456705" cy="45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0" descr="https://g.twimg.com/Twitter_logo_blue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116" y="5145250"/>
            <a:ext cx="404260" cy="3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2452254" y="6206836"/>
            <a:ext cx="3976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(Packages are collections of </a:t>
            </a:r>
            <a:r>
              <a:rPr lang="fr-FR" dirty="0" err="1" smtClean="0"/>
              <a:t>functions</a:t>
            </a:r>
            <a:r>
              <a:rPr lang="fr-FR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44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71895"/>
            <a:ext cx="7886700" cy="4866121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…where R will look for file, save them, etc.</a:t>
            </a:r>
          </a:p>
          <a:p>
            <a:endParaRPr lang="en-IE" dirty="0"/>
          </a:p>
          <a:p>
            <a:pPr lvl="1"/>
            <a:r>
              <a:rPr lang="en-IE" dirty="0"/>
              <a:t>Query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dirty="0"/>
          </a:p>
          <a:p>
            <a:pPr lvl="1"/>
            <a:endParaRPr lang="en-IE" dirty="0" smtClean="0"/>
          </a:p>
          <a:p>
            <a:pPr lvl="1"/>
            <a:endParaRPr lang="en-IE" dirty="0"/>
          </a:p>
          <a:p>
            <a:pPr lvl="1"/>
            <a:r>
              <a:rPr lang="en-IE" dirty="0"/>
              <a:t>Set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("&lt;path&gt;")</a:t>
            </a:r>
          </a:p>
          <a:p>
            <a:pPr lvl="2"/>
            <a:r>
              <a:rPr lang="en-IE" dirty="0"/>
              <a:t>double the </a:t>
            </a:r>
            <a:r>
              <a:rPr lang="en-IE" b="1" dirty="0"/>
              <a:t>\</a:t>
            </a:r>
            <a:r>
              <a:rPr lang="en-IE" dirty="0"/>
              <a:t> (windows only) or</a:t>
            </a:r>
          </a:p>
          <a:p>
            <a:pPr lvl="2"/>
            <a:r>
              <a:rPr lang="en-IE" dirty="0"/>
              <a:t>u</a:t>
            </a:r>
            <a:r>
              <a:rPr lang="en-IE" dirty="0" smtClean="0"/>
              <a:t>se   </a:t>
            </a:r>
            <a:r>
              <a:rPr lang="en-IE" b="1" dirty="0">
                <a:solidFill>
                  <a:srgbClr val="C00000"/>
                </a:solidFill>
              </a:rPr>
              <a:t>/</a:t>
            </a:r>
            <a:r>
              <a:rPr lang="en-IE" dirty="0"/>
              <a:t> </a:t>
            </a:r>
            <a:r>
              <a:rPr lang="en-IE" dirty="0" smtClean="0"/>
              <a:t>	…for </a:t>
            </a:r>
            <a:r>
              <a:rPr lang="en-IE" dirty="0"/>
              <a:t>compatibility.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04" y="2953910"/>
            <a:ext cx="3240360" cy="62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04" y="5190891"/>
            <a:ext cx="3672408" cy="1089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1"/>
            <a:ext cx="9144000" cy="1123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Working</a:t>
            </a:r>
            <a:r>
              <a:rPr kumimoji="0" lang="en-IE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directory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2687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loading, </a:t>
            </a:r>
            <a:r>
              <a:rPr lang="en-IE" dirty="0" err="1" smtClean="0"/>
              <a:t>read.table</a:t>
            </a:r>
            <a:r>
              <a:rPr lang="en-IE" dirty="0" smtClean="0"/>
              <a:t>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to read flat file (.txt and .csv)</a:t>
            </a:r>
          </a:p>
          <a:p>
            <a:endParaRPr lang="en-IE" sz="1400" dirty="0"/>
          </a:p>
          <a:p>
            <a:r>
              <a:rPr lang="en-IE" dirty="0"/>
              <a:t>Import them as </a:t>
            </a:r>
            <a:r>
              <a:rPr lang="en-IE" dirty="0" err="1"/>
              <a:t>data.frame</a:t>
            </a:r>
            <a:endParaRPr lang="en-IE" dirty="0"/>
          </a:p>
          <a:p>
            <a:endParaRPr lang="en-IE" sz="1400" dirty="0"/>
          </a:p>
          <a:p>
            <a:r>
              <a:rPr lang="en-IE" dirty="0"/>
              <a:t>Quite a lot of arguments (?</a:t>
            </a:r>
            <a:r>
              <a:rPr lang="en-IE" dirty="0" err="1"/>
              <a:t>read.table</a:t>
            </a:r>
            <a:r>
              <a:rPr lang="en-IE" dirty="0"/>
              <a:t>)</a:t>
            </a:r>
          </a:p>
          <a:p>
            <a:endParaRPr lang="en-IE" dirty="0"/>
          </a:p>
          <a:p>
            <a:pPr>
              <a:buNone/>
            </a:pPr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433" y="4149839"/>
            <a:ext cx="3351833" cy="1818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Arrow Connector 5"/>
          <p:cNvCxnSpPr/>
          <p:nvPr/>
        </p:nvCxnSpPr>
        <p:spPr>
          <a:xfrm flipH="1">
            <a:off x="3835235" y="428080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78882" y="4150539"/>
            <a:ext cx="41014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File name, </a:t>
            </a:r>
            <a:r>
              <a:rPr lang="en-IE" sz="1350" b="1" i="1" dirty="0"/>
              <a:t>can include </a:t>
            </a:r>
            <a:r>
              <a:rPr lang="en-IE" sz="1350" b="1" i="1" dirty="0" smtClean="0"/>
              <a:t>location, even online </a:t>
            </a:r>
            <a:r>
              <a:rPr lang="en-IE" sz="1350" b="1" i="1" dirty="0" err="1" smtClean="0"/>
              <a:t>adress</a:t>
            </a:r>
            <a:endParaRPr lang="en-IE" sz="1350" b="1" i="1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835235" y="4645478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78882" y="4516242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Is the first line of your table variables names ?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835235" y="5010150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835235" y="5374822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835235" y="5739495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78882" y="4881946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Field separator character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78882" y="5247650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Decimal separator character</a:t>
            </a:r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4678881" y="5613355"/>
            <a:ext cx="439126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a character vector of strings which are to be interpreted as </a:t>
            </a:r>
            <a:r>
              <a:rPr lang="en-US" altLang="en-US" sz="1200" dirty="0">
                <a:latin typeface="Arial Unicode MS" panose="020B0604020202020204" pitchFamily="34" charset="-128"/>
                <a:hlinkClick r:id="rId4"/>
              </a:rPr>
              <a:t>NA</a:t>
            </a:r>
            <a:r>
              <a:rPr lang="en-US" altLang="en-US" sz="1200" dirty="0"/>
              <a:t> 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37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saving, </a:t>
            </a:r>
            <a:r>
              <a:rPr lang="en-IE" dirty="0" err="1" smtClean="0"/>
              <a:t>write.table</a:t>
            </a:r>
            <a:r>
              <a:rPr lang="en-IE" dirty="0" smtClean="0"/>
              <a:t>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2445039"/>
          </a:xfrm>
        </p:spPr>
        <p:txBody>
          <a:bodyPr/>
          <a:lstStyle/>
          <a:p>
            <a:r>
              <a:rPr lang="en-IE" dirty="0"/>
              <a:t>to save your data, quite similar to </a:t>
            </a:r>
            <a:r>
              <a:rPr lang="en-IE" dirty="0" err="1" smtClean="0"/>
              <a:t>read.table</a:t>
            </a:r>
            <a:r>
              <a:rPr lang="en-IE" dirty="0" smtClean="0"/>
              <a:t>()</a:t>
            </a:r>
            <a:endParaRPr lang="en-IE" dirty="0"/>
          </a:p>
          <a:p>
            <a:endParaRPr lang="en-IE" sz="1400" dirty="0"/>
          </a:p>
          <a:p>
            <a:r>
              <a:rPr lang="en-IE" dirty="0"/>
              <a:t>outputs are .txt or .csv. files</a:t>
            </a:r>
          </a:p>
          <a:p>
            <a:endParaRPr lang="en-IE" sz="1400" dirty="0"/>
          </a:p>
          <a:p>
            <a:r>
              <a:rPr lang="en-IE" dirty="0"/>
              <a:t>Quite a lot of arguments </a:t>
            </a:r>
            <a:r>
              <a:rPr lang="en-IE" dirty="0" smtClean="0"/>
              <a:t>(?</a:t>
            </a:r>
            <a:r>
              <a:rPr lang="en-IE" dirty="0" err="1" smtClean="0"/>
              <a:t>write.table</a:t>
            </a:r>
            <a:r>
              <a:rPr lang="en-IE" dirty="0"/>
              <a:t>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3"/>
          <p:cNvCxnSpPr/>
          <p:nvPr/>
        </p:nvCxnSpPr>
        <p:spPr>
          <a:xfrm flipH="1">
            <a:off x="3883713" y="468765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836217" y="4529978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file </a:t>
            </a:r>
            <a:r>
              <a:rPr lang="en-IE" sz="1350" dirty="0"/>
              <a:t>name, can include location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883713" y="510984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883713" y="553204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83713" y="5954234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5"/>
          <p:cNvSpPr txBox="1"/>
          <p:nvPr/>
        </p:nvSpPr>
        <p:spPr>
          <a:xfrm>
            <a:off x="4836218" y="4944541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field </a:t>
            </a:r>
            <a:r>
              <a:rPr lang="en-IE" sz="1350" dirty="0"/>
              <a:t>separator character</a:t>
            </a:r>
          </a:p>
        </p:txBody>
      </p:sp>
      <p:sp>
        <p:nvSpPr>
          <p:cNvPr id="11" name="TextBox 16"/>
          <p:cNvSpPr txBox="1"/>
          <p:nvPr/>
        </p:nvSpPr>
        <p:spPr>
          <a:xfrm>
            <a:off x="4836218" y="5359104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decimal </a:t>
            </a:r>
            <a:r>
              <a:rPr lang="en-IE" sz="1350" dirty="0"/>
              <a:t>separator character</a:t>
            </a: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4836217" y="5773667"/>
            <a:ext cx="183447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smtClean="0">
                <a:latin typeface="Arial" panose="020B0604020202020204" pitchFamily="34" charset="0"/>
              </a:rPr>
              <a:t>row </a:t>
            </a:r>
            <a:r>
              <a:rPr lang="en-US" altLang="en-US" sz="1200" dirty="0">
                <a:latin typeface="Arial" panose="020B0604020202020204" pitchFamily="34" charset="0"/>
              </a:rPr>
              <a:t>names specification</a:t>
            </a:r>
          </a:p>
        </p:txBody>
      </p:sp>
      <p:cxnSp>
        <p:nvCxnSpPr>
          <p:cNvPr id="13" name="Straight Arrow Connector 3"/>
          <p:cNvCxnSpPr/>
          <p:nvPr/>
        </p:nvCxnSpPr>
        <p:spPr>
          <a:xfrm flipH="1">
            <a:off x="3880248" y="426545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42158" y="4115415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x, the data you want to save</a:t>
            </a:r>
            <a:endParaRPr lang="en-IE" sz="135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24"/>
          <a:stretch/>
        </p:blipFill>
        <p:spPr>
          <a:xfrm>
            <a:off x="883224" y="4051234"/>
            <a:ext cx="2820435" cy="208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5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File location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949088"/>
            <a:ext cx="7886700" cy="2102139"/>
          </a:xfrm>
        </p:spPr>
        <p:txBody>
          <a:bodyPr/>
          <a:lstStyle/>
          <a:p>
            <a:r>
              <a:rPr lang="en-IE" dirty="0"/>
              <a:t>R does not support \ in addresses</a:t>
            </a:r>
          </a:p>
          <a:p>
            <a:endParaRPr lang="en-IE" dirty="0"/>
          </a:p>
          <a:p>
            <a:r>
              <a:rPr lang="en-IE" dirty="0"/>
              <a:t>Instead use ‘\\’ or ‘/’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0" y="4333149"/>
            <a:ext cx="6738299" cy="1689019"/>
          </a:xfrm>
          <a:prstGeom prst="rect">
            <a:avLst/>
          </a:prstGeom>
        </p:spPr>
      </p:pic>
      <p:pic>
        <p:nvPicPr>
          <p:cNvPr id="6" name="Picture 4" descr="http://www.american-apartment-owners-association.org/wp-content/uploads/2014/10/WARNIN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177" y="-93791"/>
            <a:ext cx="2702593" cy="168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Brace 6"/>
          <p:cNvSpPr/>
          <p:nvPr/>
        </p:nvSpPr>
        <p:spPr>
          <a:xfrm>
            <a:off x="7128164" y="5465618"/>
            <a:ext cx="83127" cy="259773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7288466" y="5410838"/>
            <a:ext cx="161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schemeClr val="accent2">
                    <a:lumMod val="75000"/>
                  </a:schemeClr>
                </a:solidFill>
              </a:rPr>
              <a:t>Recommended</a:t>
            </a:r>
            <a:endParaRPr lang="en-IE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1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Course dataset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990" y="1565852"/>
            <a:ext cx="7886700" cy="46479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 smtClean="0"/>
              <a:t>Salmons caught </a:t>
            </a:r>
            <a:r>
              <a:rPr lang="en-IE" dirty="0"/>
              <a:t>in traps </a:t>
            </a:r>
            <a:r>
              <a:rPr lang="en-IE" sz="1800" dirty="0" smtClean="0">
                <a:solidFill>
                  <a:schemeClr val="accent1"/>
                </a:solidFill>
              </a:rPr>
              <a:t>(see code)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 smtClean="0"/>
              <a:t>5 </a:t>
            </a:r>
            <a:r>
              <a:rPr lang="en-IE" dirty="0"/>
              <a:t>rivers </a:t>
            </a:r>
            <a:r>
              <a:rPr lang="en-IE" dirty="0" smtClean="0"/>
              <a:t>(3 Irish &amp; 2 French)</a:t>
            </a:r>
          </a:p>
          <a:p>
            <a:pPr lvl="1"/>
            <a:endParaRPr lang="en-IE" dirty="0"/>
          </a:p>
          <a:p>
            <a:pPr lvl="1"/>
            <a:r>
              <a:rPr lang="en-IE" dirty="0" smtClean="0"/>
              <a:t>covers </a:t>
            </a:r>
            <a:r>
              <a:rPr lang="en-IE" dirty="0"/>
              <a:t>1995-2015 </a:t>
            </a:r>
            <a:r>
              <a:rPr lang="en-IE" dirty="0" smtClean="0"/>
              <a:t>period</a:t>
            </a:r>
          </a:p>
          <a:p>
            <a:pPr lvl="1"/>
            <a:endParaRPr lang="en-IE" dirty="0"/>
          </a:p>
          <a:p>
            <a:pPr lvl="1"/>
            <a:r>
              <a:rPr lang="en-IE" dirty="0" smtClean="0"/>
              <a:t>Includes for each fish</a:t>
            </a:r>
            <a:endParaRPr lang="en-IE" dirty="0"/>
          </a:p>
          <a:p>
            <a:pPr lvl="2"/>
            <a:r>
              <a:rPr lang="en-IE" dirty="0"/>
              <a:t>r</a:t>
            </a:r>
            <a:r>
              <a:rPr lang="en-IE" dirty="0" smtClean="0"/>
              <a:t>iver </a:t>
            </a:r>
            <a:r>
              <a:rPr lang="en-IE" dirty="0"/>
              <a:t>of capture</a:t>
            </a:r>
          </a:p>
          <a:p>
            <a:pPr lvl="2"/>
            <a:r>
              <a:rPr lang="en-IE" dirty="0" smtClean="0"/>
              <a:t>date</a:t>
            </a:r>
            <a:endParaRPr lang="en-IE" dirty="0"/>
          </a:p>
          <a:p>
            <a:pPr lvl="2"/>
            <a:r>
              <a:rPr lang="en-IE" dirty="0" smtClean="0"/>
              <a:t>marine </a:t>
            </a:r>
            <a:r>
              <a:rPr lang="en-IE" dirty="0"/>
              <a:t>and river age </a:t>
            </a:r>
            <a:endParaRPr lang="en-IE" dirty="0" smtClean="0"/>
          </a:p>
          <a:p>
            <a:pPr lvl="2"/>
            <a:r>
              <a:rPr lang="en-IE" dirty="0" smtClean="0"/>
              <a:t>Length(cm) </a:t>
            </a:r>
            <a:r>
              <a:rPr lang="en-IE" dirty="0"/>
              <a:t>and </a:t>
            </a:r>
            <a:r>
              <a:rPr lang="en-IE" dirty="0" smtClean="0"/>
              <a:t>weight (Kg)</a:t>
            </a:r>
            <a:endParaRPr lang="en-IE" dirty="0"/>
          </a:p>
          <a:p>
            <a:pPr lvl="2"/>
            <a:r>
              <a:rPr lang="en-IE" dirty="0" smtClean="0"/>
              <a:t>infection </a:t>
            </a:r>
            <a:r>
              <a:rPr lang="en-IE" dirty="0"/>
              <a:t>by sea </a:t>
            </a:r>
            <a:r>
              <a:rPr lang="en-IE" dirty="0" smtClean="0"/>
              <a:t>lice</a:t>
            </a:r>
          </a:p>
          <a:p>
            <a:pPr lvl="2"/>
            <a:endParaRPr lang="en-IE" dirty="0"/>
          </a:p>
          <a:p>
            <a:pPr lvl="1"/>
            <a:r>
              <a:rPr lang="en-IE" dirty="0" smtClean="0"/>
              <a:t>SOME ERRORS (inches instead cm…)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askmepc-webdesign.com/hub/wp-content/uploads/2012/02/fak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942" y="1565852"/>
            <a:ext cx="2283439" cy="151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s3.amazonaws.com/wbstaticfiles/users/1798/455466_salmon-jumping-greeting-card-image-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512" y="4629550"/>
            <a:ext cx="1454297" cy="105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85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Import the </a:t>
            </a:r>
            <a:r>
              <a:rPr lang="en-IE" dirty="0" smtClean="0"/>
              <a:t>salmon.raw.data.txt </a:t>
            </a:r>
            <a:r>
              <a:rPr lang="en-IE" dirty="0"/>
              <a:t>file in R</a:t>
            </a:r>
          </a:p>
          <a:p>
            <a:pPr lvl="1"/>
            <a:r>
              <a:rPr lang="en-IE" sz="2000" dirty="0"/>
              <a:t>as a </a:t>
            </a:r>
            <a:r>
              <a:rPr lang="en-IE" sz="2000" dirty="0" err="1"/>
              <a:t>data.frame</a:t>
            </a:r>
            <a:r>
              <a:rPr lang="en-IE" sz="2000" dirty="0"/>
              <a:t> called ‘</a:t>
            </a:r>
            <a:r>
              <a:rPr lang="en-IE" sz="2000" dirty="0" err="1" smtClean="0"/>
              <a:t>salmon.raw</a:t>
            </a:r>
            <a:r>
              <a:rPr lang="en-IE" sz="2000" dirty="0" smtClean="0"/>
              <a:t>’ (use </a:t>
            </a:r>
            <a:r>
              <a:rPr lang="en-IE" sz="2000" dirty="0" err="1" smtClean="0"/>
              <a:t>setwd</a:t>
            </a:r>
            <a:r>
              <a:rPr lang="en-IE" sz="2000" dirty="0" smtClean="0"/>
              <a:t>() and </a:t>
            </a:r>
            <a:r>
              <a:rPr lang="en-IE" sz="2000" dirty="0" err="1" smtClean="0">
                <a:solidFill>
                  <a:srgbClr val="FF0000"/>
                </a:solidFill>
              </a:rPr>
              <a:t>read.table</a:t>
            </a:r>
            <a:r>
              <a:rPr lang="en-IE" sz="2000" dirty="0" smtClean="0">
                <a:solidFill>
                  <a:srgbClr val="FF0000"/>
                </a:solidFill>
              </a:rPr>
              <a:t>()</a:t>
            </a:r>
            <a:r>
              <a:rPr lang="en-IE" sz="2000" dirty="0" smtClean="0"/>
              <a:t>)</a:t>
            </a: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Display a few rows to check everything is </a:t>
            </a:r>
            <a:r>
              <a:rPr lang="en-IE" dirty="0" smtClean="0"/>
              <a:t>alright </a:t>
            </a:r>
            <a:r>
              <a:rPr lang="en-IE" sz="2000" dirty="0" smtClean="0">
                <a:solidFill>
                  <a:srgbClr val="FF0000"/>
                </a:solidFill>
              </a:rPr>
              <a:t>(head())</a:t>
            </a:r>
            <a:endParaRPr lang="en-IE" sz="2000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Look at the dimension of the </a:t>
            </a:r>
            <a:r>
              <a:rPr lang="en-IE" dirty="0" err="1" smtClean="0"/>
              <a:t>dataframe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Save </a:t>
            </a:r>
            <a:r>
              <a:rPr lang="en-IE" dirty="0" smtClean="0"/>
              <a:t>the data in your folder </a:t>
            </a:r>
            <a:r>
              <a:rPr lang="en-IE" dirty="0"/>
              <a:t>as ‘</a:t>
            </a:r>
            <a:r>
              <a:rPr lang="en-IE" dirty="0" smtClean="0"/>
              <a:t>salmonRawYourName.txt’</a:t>
            </a:r>
          </a:p>
          <a:p>
            <a:pPr marL="0" indent="0">
              <a:buNone/>
            </a:pPr>
            <a:r>
              <a:rPr lang="en-IE" dirty="0" smtClean="0"/>
              <a:t>(</a:t>
            </a:r>
            <a:r>
              <a:rPr lang="en-IE" dirty="0" err="1" smtClean="0"/>
              <a:t>write.table</a:t>
            </a:r>
            <a:r>
              <a:rPr lang="en-IE" dirty="0" smtClean="0"/>
              <a:t>())</a:t>
            </a: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55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0698" y="1953478"/>
            <a:ext cx="8175307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 smtClean="0"/>
              <a:t>4.2 Basic mining</a:t>
            </a:r>
            <a:endParaRPr lang="en-IE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29676" y="2969190"/>
            <a:ext cx="6639790" cy="1500187"/>
          </a:xfrm>
        </p:spPr>
        <p:txBody>
          <a:bodyPr/>
          <a:lstStyle/>
          <a:p>
            <a:r>
              <a:rPr lang="en-IE" dirty="0" smtClean="0"/>
              <a:t>Looking</a:t>
            </a:r>
          </a:p>
          <a:p>
            <a:r>
              <a:rPr lang="en-IE" dirty="0" smtClean="0"/>
              <a:t>Summarizing</a:t>
            </a:r>
          </a:p>
          <a:p>
            <a:r>
              <a:rPr lang="en-IE" dirty="0" smtClean="0"/>
              <a:t>Cleaning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86696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Because datasets often very large</a:t>
            </a:r>
          </a:p>
          <a:p>
            <a:pPr marL="0" indent="0">
              <a:buNone/>
            </a:pPr>
            <a:endParaRPr lang="en-IE" dirty="0" smtClean="0"/>
          </a:p>
          <a:p>
            <a:pPr lvl="1"/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object&gt;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IE" dirty="0">
                <a:solidFill>
                  <a:srgbClr val="C00000"/>
                </a:solidFill>
              </a:rPr>
              <a:t>…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(&lt;object&gt;, n = &lt;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nb_elements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/rows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457200" lvl="1" indent="0">
              <a:buNone/>
            </a:pPr>
            <a:r>
              <a:rPr lang="en-IE" dirty="0" smtClean="0"/>
              <a:t> </a:t>
            </a:r>
            <a:endParaRPr lang="en-IE" dirty="0"/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(&lt;object&gt;, n = &lt;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nb_elements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/rows&gt;)</a:t>
            </a:r>
            <a:endParaRPr lang="en-IE" dirty="0"/>
          </a:p>
          <a:p>
            <a:pPr lvl="1"/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37" y="2923425"/>
            <a:ext cx="6309272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205" y="4949185"/>
            <a:ext cx="6340304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4.2.1 Data preview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6524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4351338"/>
          </a:xfrm>
        </p:spPr>
        <p:txBody>
          <a:bodyPr/>
          <a:lstStyle/>
          <a:p>
            <a:r>
              <a:rPr lang="en-IE" dirty="0"/>
              <a:t>Data types/structures</a:t>
            </a:r>
          </a:p>
          <a:p>
            <a:endParaRPr lang="en-IE" dirty="0"/>
          </a:p>
          <a:p>
            <a:endParaRPr lang="en-IE" dirty="0"/>
          </a:p>
          <a:p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r>
              <a:rPr lang="en-IE" dirty="0"/>
              <a:t>vectors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r>
              <a:rPr lang="en-IE" dirty="0" err="1"/>
              <a:t>data.frame</a:t>
            </a:r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18" y="1779238"/>
            <a:ext cx="823039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45" y="3748257"/>
            <a:ext cx="7673868" cy="585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45" y="4884813"/>
            <a:ext cx="8810340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4.2.2 Data types and summary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6738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Common base elements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87" y="1114103"/>
            <a:ext cx="8791613" cy="5416797"/>
          </a:xfrm>
        </p:spPr>
        <p:txBody>
          <a:bodyPr>
            <a:normAutofit fontScale="92500" lnSpcReduction="10000"/>
          </a:bodyPr>
          <a:lstStyle/>
          <a:p>
            <a:endParaRPr lang="en-IE" sz="2100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Inputs / </a:t>
            </a:r>
            <a:r>
              <a:rPr lang="en-IE" dirty="0" smtClean="0"/>
              <a:t>Outputs (interaction </a:t>
            </a:r>
            <a:r>
              <a:rPr lang="en-IE" dirty="0"/>
              <a:t>with external entities 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loading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exporting results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Variables: </a:t>
            </a:r>
            <a:r>
              <a:rPr lang="en-IE" dirty="0"/>
              <a:t>place to hold data in memory with symbolic name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Functions: </a:t>
            </a:r>
            <a:r>
              <a:rPr lang="en-IE" dirty="0"/>
              <a:t>for executing </a:t>
            </a:r>
            <a:r>
              <a:rPr lang="en-IE" dirty="0" smtClean="0"/>
              <a:t>a </a:t>
            </a:r>
            <a:r>
              <a:rPr lang="en-IE" dirty="0"/>
              <a:t>task (think executing an action) 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Conditionals: </a:t>
            </a:r>
            <a:r>
              <a:rPr lang="en-IE" dirty="0"/>
              <a:t>execution of task if condition satisfied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Loops: repeating commands</a:t>
            </a:r>
          </a:p>
          <a:p>
            <a:endParaRPr lang="en-IE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11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4.2.3 Basic statistics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mean(…)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median(…)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IE" dirty="0"/>
              <a:t>/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max(…)</a:t>
            </a:r>
            <a:r>
              <a:rPr lang="en-IE" dirty="0"/>
              <a:t>,</a:t>
            </a:r>
            <a:r>
              <a:rPr lang="en-IE" b="1" dirty="0"/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sum(…)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>
                <a:cs typeface="Courier New" panose="02070309020205020404" pitchFamily="49" charset="0"/>
              </a:rPr>
              <a:t>,</a:t>
            </a:r>
            <a:r>
              <a:rPr lang="en-IE" dirty="0"/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>
                <a:cs typeface="Courier New" panose="02070309020205020404" pitchFamily="49" charset="0"/>
              </a:rPr>
              <a:t>,…</a:t>
            </a:r>
          </a:p>
          <a:p>
            <a:pPr lvl="1"/>
            <a:r>
              <a:rPr lang="en-IE" dirty="0">
                <a:cs typeface="Courier New" panose="02070309020205020404" pitchFamily="49" charset="0"/>
              </a:rPr>
              <a:t>!!!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IE" dirty="0">
                <a:cs typeface="Courier New" panose="02070309020205020404" pitchFamily="49" charset="0"/>
              </a:rPr>
              <a:t> sensitive: use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na.rm = TRUE </a:t>
            </a:r>
            <a:r>
              <a:rPr lang="en-IE" dirty="0">
                <a:cs typeface="Courier New" panose="02070309020205020404" pitchFamily="49" charset="0"/>
              </a:rPr>
              <a:t>(if any):</a:t>
            </a:r>
          </a:p>
          <a:p>
            <a:pPr lvl="1"/>
            <a:endParaRPr lang="en-IE" dirty="0">
              <a:cs typeface="Courier New" panose="02070309020205020404" pitchFamily="49" charset="0"/>
            </a:endParaRPr>
          </a:p>
          <a:p>
            <a:endParaRPr lang="en-IE" dirty="0">
              <a:cs typeface="Courier New" panose="02070309020205020404" pitchFamily="49" charset="0"/>
            </a:endParaRPr>
          </a:p>
          <a:p>
            <a:endParaRPr lang="en-IE" dirty="0">
              <a:cs typeface="Courier New" panose="02070309020205020404" pitchFamily="49" charset="0"/>
            </a:endParaRPr>
          </a:p>
          <a:p>
            <a:pPr lvl="1"/>
            <a:r>
              <a:rPr lang="en-IE" dirty="0">
                <a:cs typeface="Courier New" panose="02070309020205020404" pitchFamily="49" charset="0"/>
              </a:rPr>
              <a:t>Note on </a:t>
            </a:r>
            <a:r>
              <a:rPr lang="en-IE" dirty="0" err="1">
                <a:cs typeface="Courier New" panose="02070309020205020404" pitchFamily="49" charset="0"/>
              </a:rPr>
              <a:t>logicals</a:t>
            </a:r>
            <a:r>
              <a:rPr lang="en-IE" dirty="0">
                <a:cs typeface="Courier New" panose="02070309020205020404" pitchFamily="49" charset="0"/>
              </a:rPr>
              <a:t>: behave as </a:t>
            </a:r>
            <a:r>
              <a:rPr lang="en-IE" b="1" dirty="0">
                <a:cs typeface="Courier New" panose="02070309020205020404" pitchFamily="49" charset="0"/>
              </a:rPr>
              <a:t>0/1 </a:t>
            </a:r>
            <a:r>
              <a:rPr lang="en-IE" dirty="0">
                <a:cs typeface="Courier New" panose="02070309020205020404" pitchFamily="49" charset="0"/>
              </a:rPr>
              <a:t> =&gt;  convenient for summarising tests!</a:t>
            </a:r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80928"/>
            <a:ext cx="4608512" cy="1338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5157192"/>
            <a:ext cx="7024177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120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4.2.3 Basic statistics, quantile()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2286312"/>
            <a:ext cx="7886700" cy="4351338"/>
          </a:xfrm>
        </p:spPr>
        <p:txBody>
          <a:bodyPr/>
          <a:lstStyle/>
          <a:p>
            <a:pPr lvl="1"/>
            <a:r>
              <a:rPr lang="en-IE" dirty="0"/>
              <a:t>default: quartiles</a:t>
            </a:r>
          </a:p>
          <a:p>
            <a:pPr lvl="1"/>
            <a:r>
              <a:rPr lang="en-IE" dirty="0"/>
              <a:t>quantiles can be changed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probs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…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278" y="3360285"/>
            <a:ext cx="5544616" cy="169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808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4.2.4 Contingency table, table()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64" y="2452239"/>
            <a:ext cx="731618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824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09155" y="1658072"/>
            <a:ext cx="8634846" cy="4518891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sz="2000" dirty="0"/>
              <a:t>Store </a:t>
            </a:r>
            <a:r>
              <a:rPr lang="en-IE" sz="2000" dirty="0" err="1" smtClean="0"/>
              <a:t>salmonRaw</a:t>
            </a:r>
            <a:r>
              <a:rPr lang="en-IE" sz="2000" dirty="0" smtClean="0"/>
              <a:t> (or whichever name you stored it in) </a:t>
            </a:r>
            <a:r>
              <a:rPr lang="en-IE" sz="2000" dirty="0"/>
              <a:t>in a new “</a:t>
            </a:r>
            <a:r>
              <a:rPr lang="en-IE" sz="2000" dirty="0" err="1"/>
              <a:t>salmonTidy</a:t>
            </a:r>
            <a:r>
              <a:rPr lang="en-IE" sz="2000" dirty="0"/>
              <a:t>” </a:t>
            </a:r>
            <a:r>
              <a:rPr lang="en-IE" sz="2000" dirty="0" err="1"/>
              <a:t>data.frame</a:t>
            </a:r>
            <a:r>
              <a:rPr lang="en-IE" sz="2000" dirty="0"/>
              <a:t>.</a:t>
            </a:r>
            <a:br>
              <a:rPr lang="en-IE" sz="2000" dirty="0"/>
            </a:br>
            <a:r>
              <a:rPr lang="en-IE" sz="2000" dirty="0"/>
              <a:t>You will now work on this data set</a:t>
            </a:r>
            <a:r>
              <a:rPr lang="en-IE" sz="2000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IE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IE" sz="2000" dirty="0" smtClean="0"/>
              <a:t>Detect </a:t>
            </a:r>
            <a:r>
              <a:rPr lang="en-IE" sz="2000" dirty="0"/>
              <a:t>incorrect weights and correct them</a:t>
            </a:r>
            <a:r>
              <a:rPr lang="en-IE" sz="2000" dirty="0" smtClean="0"/>
              <a:t>.</a:t>
            </a:r>
            <a:br>
              <a:rPr lang="en-IE" sz="2000" dirty="0" smtClean="0"/>
            </a:br>
            <a:r>
              <a:rPr lang="en-IE" sz="2000" dirty="0" smtClean="0"/>
              <a:t>Check the mean/min/max weight before/after.</a:t>
            </a:r>
            <a:endParaRPr lang="en-IE" sz="2000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sz="2000" dirty="0"/>
              <a:t>Recode the column “wild” (</a:t>
            </a:r>
            <a:r>
              <a:rPr lang="en-IE" sz="2000" b="1" dirty="0"/>
              <a:t>1 -&gt; TRUE, </a:t>
            </a:r>
            <a:r>
              <a:rPr lang="en-IE" sz="2000" b="1" dirty="0" smtClean="0"/>
              <a:t>0 </a:t>
            </a:r>
            <a:r>
              <a:rPr lang="en-IE" sz="2000" b="1" dirty="0"/>
              <a:t>-&gt; FALSE</a:t>
            </a:r>
            <a:r>
              <a:rPr lang="en-IE" sz="2000" dirty="0" smtClean="0"/>
              <a:t>).</a:t>
            </a:r>
            <a:br>
              <a:rPr lang="en-IE" sz="2000" dirty="0" smtClean="0"/>
            </a:br>
            <a:r>
              <a:rPr lang="en-IE" sz="2000" dirty="0" smtClean="0"/>
              <a:t>Display the number of TRUE/FALSE/NAs.</a:t>
            </a:r>
            <a:endParaRPr lang="en-IE" sz="2000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sz="2000" dirty="0"/>
              <a:t>Save it in a salmonTidy.csv </a:t>
            </a:r>
            <a:r>
              <a:rPr lang="en-IE" sz="2000" dirty="0" smtClean="0"/>
              <a:t>file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sz="2000" dirty="0">
                <a:solidFill>
                  <a:schemeClr val="bg2">
                    <a:lumMod val="50000"/>
                  </a:schemeClr>
                </a:solidFill>
              </a:rPr>
              <a:t>Remove entries with impossible dates (ignore leap years).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56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 smtClean="0"/>
              <a:t>5. Graphics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5151566" cy="1500187"/>
          </a:xfrm>
        </p:spPr>
        <p:txBody>
          <a:bodyPr/>
          <a:lstStyle/>
          <a:p>
            <a:r>
              <a:rPr lang="en-IE" dirty="0" smtClean="0"/>
              <a:t>This section will tell you about the basic elements the R language relies upon</a:t>
            </a:r>
            <a:endParaRPr lang="en-IE" dirty="0"/>
          </a:p>
        </p:txBody>
      </p:sp>
      <p:pic>
        <p:nvPicPr>
          <p:cNvPr id="6" name="Picture 2" descr="https://benjaminlmoore.files.wordpress.com/2015/04/screen-shot-2015-04-09-at-16-29-01.png?w=500&amp;h=33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30" y="4241473"/>
            <a:ext cx="2785648" cy="1838528"/>
          </a:xfrm>
          <a:prstGeom prst="rect">
            <a:avLst/>
          </a:prstGeom>
          <a:noFill/>
        </p:spPr>
      </p:pic>
      <p:pic>
        <p:nvPicPr>
          <p:cNvPr id="7" name="Picture 6" descr="http://www.theusrus.de/Blog-files/U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27466" y="4163639"/>
            <a:ext cx="2120630" cy="1994197"/>
          </a:xfrm>
          <a:prstGeom prst="rect">
            <a:avLst/>
          </a:prstGeom>
          <a:noFill/>
        </p:spPr>
      </p:pic>
      <p:pic>
        <p:nvPicPr>
          <p:cNvPr id="8" name="Picture 8" descr="http://ncss.wpengine.netdna-cdn.com/wp-content/uploads/2013/07/3D-Surface-Plo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80384" y="4148656"/>
            <a:ext cx="2317744" cy="2024163"/>
          </a:xfrm>
          <a:prstGeom prst="rect">
            <a:avLst/>
          </a:prstGeom>
          <a:noFill/>
        </p:spPr>
      </p:pic>
      <p:pic>
        <p:nvPicPr>
          <p:cNvPr id="9" name="Picture 10" descr="http://support.sas.com/documentation/cdl/en/grstatproc/62603/HTML/default/images/gsgscmat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6832022" y="1458619"/>
            <a:ext cx="1790700" cy="1790700"/>
          </a:xfrm>
          <a:prstGeom prst="rect">
            <a:avLst/>
          </a:prstGeom>
          <a:noFill/>
        </p:spPr>
      </p:pic>
      <p:pic>
        <p:nvPicPr>
          <p:cNvPr id="10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84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4.1 Basic graphics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plot(), </a:t>
            </a:r>
            <a:r>
              <a:rPr lang="en-IE" dirty="0" err="1" smtClean="0"/>
              <a:t>hist</a:t>
            </a:r>
            <a:r>
              <a:rPr lang="en-IE" dirty="0" smtClean="0"/>
              <a:t>(), boxplot(), </a:t>
            </a:r>
            <a:r>
              <a:rPr lang="en-IE" dirty="0" err="1" smtClean="0"/>
              <a:t>barplot</a:t>
            </a:r>
            <a:r>
              <a:rPr lang="en-IE" dirty="0" smtClean="0"/>
              <a:t>(), pairs(), </a:t>
            </a:r>
            <a:r>
              <a:rPr lang="en-IE" dirty="0" err="1" smtClean="0"/>
              <a:t>matplot</a:t>
            </a:r>
            <a:r>
              <a:rPr lang="en-IE" dirty="0" smtClean="0"/>
              <a:t>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4261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plot()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766689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Most basic graphic, displays Y Vs X</a:t>
            </a:r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r>
              <a:rPr lang="en-IE" sz="2800" dirty="0" smtClean="0"/>
              <a:t>See ?plot for more customisation</a:t>
            </a:r>
            <a:endParaRPr lang="en-IE" sz="28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613" y="2943224"/>
            <a:ext cx="4192587" cy="187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7888" y="2417763"/>
            <a:ext cx="4162425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0831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hist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363186"/>
            <a:ext cx="86419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Displays </a:t>
            </a:r>
            <a:r>
              <a:rPr lang="fr-FR" sz="2800" dirty="0" err="1" smtClean="0"/>
              <a:t>histogram</a:t>
            </a:r>
            <a:endParaRPr lang="fr-FR" sz="2800" dirty="0" smtClean="0"/>
          </a:p>
          <a:p>
            <a:r>
              <a:rPr lang="fr-FR" sz="2800" dirty="0" smtClean="0"/>
              <a:t>=</a:t>
            </a:r>
            <a:r>
              <a:rPr lang="fr-FR" sz="2400" dirty="0" smtClean="0"/>
              <a:t>G</a:t>
            </a:r>
            <a:r>
              <a:rPr lang="en-US" sz="2400" dirty="0" err="1" smtClean="0"/>
              <a:t>raphical</a:t>
            </a:r>
            <a:r>
              <a:rPr lang="en-US" sz="2400" dirty="0" smtClean="0"/>
              <a:t> representation of the distribution of numerical data</a:t>
            </a:r>
            <a:endParaRPr lang="en-IE" sz="2400" dirty="0" smtClean="0"/>
          </a:p>
          <a:p>
            <a:endParaRPr lang="en-IE" sz="28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b="7819"/>
          <a:stretch>
            <a:fillRect/>
          </a:stretch>
        </p:blipFill>
        <p:spPr bwMode="auto">
          <a:xfrm>
            <a:off x="4255770" y="2628900"/>
            <a:ext cx="4240530" cy="284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" y="3632200"/>
            <a:ext cx="3257941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0" y="5401786"/>
            <a:ext cx="8641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break = argument </a:t>
            </a:r>
            <a:r>
              <a:rPr lang="fr-FR" sz="2000" dirty="0" err="1" smtClean="0"/>
              <a:t>controling</a:t>
            </a:r>
            <a:r>
              <a:rPr lang="fr-FR" sz="2000" dirty="0" smtClean="0"/>
              <a:t> </a:t>
            </a:r>
            <a:r>
              <a:rPr lang="fr-FR" sz="2000" dirty="0" err="1" smtClean="0"/>
              <a:t>number</a:t>
            </a:r>
            <a:r>
              <a:rPr lang="fr-FR" sz="2000" dirty="0" smtClean="0"/>
              <a:t> bars</a:t>
            </a:r>
            <a:endParaRPr lang="en-IE" sz="2000" dirty="0" smtClean="0"/>
          </a:p>
        </p:txBody>
      </p:sp>
    </p:spTree>
    <p:extLst>
      <p:ext uri="{BB962C8B-B14F-4D97-AF65-F5344CB8AC3E}">
        <p14:creationId xmlns:p14="http://schemas.microsoft.com/office/powerpoint/2010/main" val="115877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barplot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Displays rectangular bars with lengths proportional to the values that they represent</a:t>
            </a:r>
          </a:p>
          <a:p>
            <a:pPr>
              <a:buFont typeface="Arial" pitchFamily="34" charset="0"/>
              <a:buChar char="•"/>
            </a:pPr>
            <a:endParaRPr lang="fr-FR" sz="2400" dirty="0" smtClean="0"/>
          </a:p>
          <a:p>
            <a:pPr>
              <a:buFont typeface="Arial" pitchFamily="34" charset="0"/>
              <a:buChar char="•"/>
            </a:pPr>
            <a:r>
              <a:rPr lang="fr-FR" sz="2400" dirty="0" smtClean="0"/>
              <a:t>Works on </a:t>
            </a:r>
          </a:p>
          <a:p>
            <a:pPr lvl="1">
              <a:buFont typeface="Arial" pitchFamily="34" charset="0"/>
              <a:buChar char="•"/>
            </a:pPr>
            <a:r>
              <a:rPr lang="fr-FR" sz="2000" dirty="0" err="1" smtClean="0"/>
              <a:t>vectors</a:t>
            </a:r>
            <a:r>
              <a:rPr lang="fr-FR" sz="2000" dirty="0" smtClean="0"/>
              <a:t> (</a:t>
            </a:r>
            <a:r>
              <a:rPr lang="fr-FR" sz="2000" dirty="0" err="1" smtClean="0"/>
              <a:t>regular</a:t>
            </a:r>
            <a:r>
              <a:rPr lang="fr-FR" sz="2000" dirty="0" smtClean="0"/>
              <a:t> </a:t>
            </a:r>
            <a:r>
              <a:rPr lang="fr-FR" sz="2000" dirty="0" err="1" smtClean="0"/>
              <a:t>barplot</a:t>
            </a:r>
            <a:r>
              <a:rPr lang="fr-FR" sz="2000" dirty="0" smtClean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fr-FR" sz="2000" dirty="0" smtClean="0"/>
              <a:t>matrices (</a:t>
            </a:r>
            <a:r>
              <a:rPr lang="fr-FR" sz="2000" dirty="0" err="1" smtClean="0"/>
              <a:t>including</a:t>
            </a:r>
            <a:r>
              <a:rPr lang="fr-FR" sz="2000" dirty="0" smtClean="0"/>
              <a:t> </a:t>
            </a:r>
            <a:r>
              <a:rPr lang="fr-FR" sz="2000" dirty="0" err="1" smtClean="0"/>
              <a:t>contengency</a:t>
            </a:r>
            <a:r>
              <a:rPr lang="fr-FR" sz="2000" dirty="0" smtClean="0"/>
              <a:t> tables, </a:t>
            </a:r>
            <a:r>
              <a:rPr lang="fr-FR" sz="2000" dirty="0" err="1" smtClean="0"/>
              <a:t>stacked</a:t>
            </a:r>
            <a:r>
              <a:rPr lang="fr-FR" sz="2000" dirty="0" smtClean="0"/>
              <a:t> </a:t>
            </a:r>
            <a:r>
              <a:rPr lang="fr-FR" sz="2000" dirty="0" err="1" smtClean="0"/>
              <a:t>barplots</a:t>
            </a:r>
            <a:r>
              <a:rPr lang="fr-FR" sz="2000" dirty="0" smtClean="0"/>
              <a:t>) </a:t>
            </a:r>
            <a:endParaRPr lang="en-US" sz="2000" dirty="0" smtClean="0"/>
          </a:p>
          <a:p>
            <a:endParaRPr lang="fr-FR" sz="2800" dirty="0" smtClean="0"/>
          </a:p>
          <a:p>
            <a:endParaRPr lang="en-IE" sz="28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9675" y="3819525"/>
            <a:ext cx="4124325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3201" y="4592638"/>
            <a:ext cx="4622800" cy="1109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419100" y="6350000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rgbClr val="FF0000"/>
                </a:solidFill>
              </a:rPr>
              <a:t>Legend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later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87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boxplot()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940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Displays groups of numerical data through their quartiles</a:t>
            </a:r>
          </a:p>
          <a:p>
            <a:endParaRPr lang="fr-FR" sz="2800" dirty="0" smtClean="0"/>
          </a:p>
          <a:p>
            <a:r>
              <a:rPr lang="fr-FR" sz="2800" dirty="0" smtClean="0"/>
              <a:t>You </a:t>
            </a:r>
            <a:r>
              <a:rPr lang="fr-FR" sz="2800" dirty="0" err="1" smtClean="0"/>
              <a:t>can</a:t>
            </a:r>
            <a:r>
              <a:rPr lang="fr-FR" sz="2800" dirty="0" smtClean="0"/>
              <a:t> display a box for </a:t>
            </a:r>
            <a:r>
              <a:rPr lang="fr-FR" sz="2800" dirty="0" err="1" smtClean="0"/>
              <a:t>different</a:t>
            </a:r>
            <a:r>
              <a:rPr lang="fr-FR" sz="2800" dirty="0" smtClean="0"/>
              <a:t> factor </a:t>
            </a:r>
            <a:r>
              <a:rPr lang="fr-FR" sz="2800" dirty="0" err="1" smtClean="0"/>
              <a:t>levels</a:t>
            </a:r>
            <a:endParaRPr lang="en-US" sz="2800" dirty="0" smtClean="0"/>
          </a:p>
          <a:p>
            <a:endParaRPr lang="en-IE" sz="2800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9125" y="3378200"/>
            <a:ext cx="432435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900" y="4240213"/>
            <a:ext cx="3971925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3428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15131</TotalTime>
  <Words>4987</Words>
  <Application>Microsoft Office PowerPoint</Application>
  <PresentationFormat>On-screen Show (4:3)</PresentationFormat>
  <Paragraphs>1376</Paragraphs>
  <Slides>172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172</vt:i4>
      </vt:variant>
    </vt:vector>
  </HeadingPairs>
  <TitlesOfParts>
    <vt:vector size="174" baseType="lpstr">
      <vt:lpstr>Office Theme</vt:lpstr>
      <vt:lpstr>1_Office Theme</vt:lpstr>
      <vt:lpstr>R for beginners training course  Guillaume Bal &amp; Yves Reecht  https://github.com/GuillaumeBal/r.training   September 2018</vt:lpstr>
      <vt:lpstr>GETTING STARTED </vt:lpstr>
      <vt:lpstr>1.1 Coding generalities What is a code Code Vs clicks Common base elements Languages  </vt:lpstr>
      <vt:lpstr>Code or program</vt:lpstr>
      <vt:lpstr>Code (R) Vs clicks (Excel) Similarities</vt:lpstr>
      <vt:lpstr>Code (R) Vs clicks (Excel) Differences</vt:lpstr>
      <vt:lpstr>Code (R) Vs clicks (Excel) Differences</vt:lpstr>
      <vt:lpstr>Why you should use code, summary</vt:lpstr>
      <vt:lpstr>Common base elements</vt:lpstr>
      <vt:lpstr>Coding language</vt:lpstr>
      <vt:lpstr>1.2 R Basic Console Variables Scripts Functions Rstudio Good practices</vt:lpstr>
      <vt:lpstr>What’s R ?</vt:lpstr>
      <vt:lpstr>R cons &amp; pros</vt:lpstr>
      <vt:lpstr>Aim of the course</vt:lpstr>
      <vt:lpstr>Exercises 1.2-1</vt:lpstr>
      <vt:lpstr>PowerPoint Presentation</vt:lpstr>
      <vt:lpstr>PowerPoint Presentation</vt:lpstr>
      <vt:lpstr>PowerPoint Presentation</vt:lpstr>
      <vt:lpstr>PowerPoint Presentation</vt:lpstr>
      <vt:lpstr>Graphical User Interfaces </vt:lpstr>
      <vt:lpstr>PowerPoint Presentation</vt:lpstr>
      <vt:lpstr>Exercises 1.2-2</vt:lpstr>
      <vt:lpstr>Exercises 1.2-3</vt:lpstr>
      <vt:lpstr>Good coding practices</vt:lpstr>
      <vt:lpstr>PowerPoint Presentation</vt:lpstr>
      <vt:lpstr>PowerPoint Presentation</vt:lpstr>
      <vt:lpstr>PowerPoint Presentation</vt:lpstr>
      <vt:lpstr>Exercises 1.2-4</vt:lpstr>
      <vt:lpstr>2. R language basic structure</vt:lpstr>
      <vt:lpstr>2.1 Vectors data types, structure and manipulation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Exercises 2.1-1</vt:lpstr>
      <vt:lpstr>PowerPoint Presentation</vt:lpstr>
      <vt:lpstr>PowerPoint Presentation</vt:lpstr>
      <vt:lpstr>Exercises 2.1-2</vt:lpstr>
      <vt:lpstr>PowerPoint Presentation</vt:lpstr>
      <vt:lpstr>PowerPoint Presentation</vt:lpstr>
      <vt:lpstr>Exercises 2.1-3</vt:lpstr>
      <vt:lpstr>PowerPoint Presentation</vt:lpstr>
      <vt:lpstr>PowerPoint Presentation</vt:lpstr>
      <vt:lpstr>PowerPoint Presentation</vt:lpstr>
      <vt:lpstr>Exercises 2.1-4</vt:lpstr>
      <vt:lpstr>PowerPoint Presentation</vt:lpstr>
      <vt:lpstr>PowerPoint Presentation</vt:lpstr>
      <vt:lpstr>PowerPoint Presentation</vt:lpstr>
      <vt:lpstr>Exercises 2.1-5</vt:lpstr>
      <vt:lpstr>2.2 Further data structures</vt:lpstr>
      <vt:lpstr>PowerPoint Presentation</vt:lpstr>
      <vt:lpstr>PowerPoint Presentation</vt:lpstr>
      <vt:lpstr>PowerPoint Presentation</vt:lpstr>
      <vt:lpstr>2.2.2 Matrices’ algebra</vt:lpstr>
      <vt:lpstr>PowerPoint Presentation</vt:lpstr>
      <vt:lpstr>Exercises 2.2-1</vt:lpstr>
      <vt:lpstr>3. Data manipulations</vt:lpstr>
      <vt:lpstr>3.1 Indexing data</vt:lpstr>
      <vt:lpstr>PowerPoint Presentation</vt:lpstr>
      <vt:lpstr>PowerPoint Presentation</vt:lpstr>
      <vt:lpstr>Exercises 3.2-1</vt:lpstr>
      <vt:lpstr>PowerPoint Presentation</vt:lpstr>
      <vt:lpstr>PowerPoint Presentation</vt:lpstr>
      <vt:lpstr>PowerPoint Presentation</vt:lpstr>
      <vt:lpstr>PowerPoint Presentation</vt:lpstr>
      <vt:lpstr>Exercises 3.2-2</vt:lpstr>
      <vt:lpstr>PowerPoint Presentation</vt:lpstr>
      <vt:lpstr>PowerPoint Presentation</vt:lpstr>
      <vt:lpstr>PowerPoint Presentation</vt:lpstr>
      <vt:lpstr>Exercises 3.4-1</vt:lpstr>
      <vt:lpstr>PowerPoint Presentation</vt:lpstr>
      <vt:lpstr>PowerPoint Presentation</vt:lpstr>
      <vt:lpstr>PowerPoint Presentation</vt:lpstr>
      <vt:lpstr>Exercises 3.6-1</vt:lpstr>
      <vt:lpstr>4. Data mining, basics</vt:lpstr>
      <vt:lpstr>4.1 Importing / exporting</vt:lpstr>
      <vt:lpstr>Data loading</vt:lpstr>
      <vt:lpstr>PowerPoint Presentation</vt:lpstr>
      <vt:lpstr>Data loading, read.table()</vt:lpstr>
      <vt:lpstr>Data saving, write.table()</vt:lpstr>
      <vt:lpstr>File location</vt:lpstr>
      <vt:lpstr>Course dataset</vt:lpstr>
      <vt:lpstr>Exercises</vt:lpstr>
      <vt:lpstr>4.2 Basic mining</vt:lpstr>
      <vt:lpstr>PowerPoint Presentation</vt:lpstr>
      <vt:lpstr>PowerPoint Presentation</vt:lpstr>
      <vt:lpstr>4.2.3 Basic statistics</vt:lpstr>
      <vt:lpstr>4.2.3 Basic statistics, quantile()</vt:lpstr>
      <vt:lpstr>4.2.4 Contingency table, table()</vt:lpstr>
      <vt:lpstr>Exercises</vt:lpstr>
      <vt:lpstr>5. Graphics</vt:lpstr>
      <vt:lpstr>4.1 Basic graphics</vt:lpstr>
      <vt:lpstr>plot()</vt:lpstr>
      <vt:lpstr>hist()</vt:lpstr>
      <vt:lpstr>barplot()</vt:lpstr>
      <vt:lpstr>boxplot()</vt:lpstr>
      <vt:lpstr>matplot()</vt:lpstr>
      <vt:lpstr>pairs()</vt:lpstr>
      <vt:lpstr>Saving graphics</vt:lpstr>
      <vt:lpstr>Exercises</vt:lpstr>
      <vt:lpstr>4.2 Customizing graphics</vt:lpstr>
      <vt:lpstr>Features type</vt:lpstr>
      <vt:lpstr>Points, lines and colours</vt:lpstr>
      <vt:lpstr>More features</vt:lpstr>
      <vt:lpstr>More features</vt:lpstr>
      <vt:lpstr>Exercises</vt:lpstr>
      <vt:lpstr>4.3 Global graphics settings</vt:lpstr>
      <vt:lpstr>par(), global parameters</vt:lpstr>
      <vt:lpstr>par(), split graph window</vt:lpstr>
      <vt:lpstr>par(), margins</vt:lpstr>
      <vt:lpstr>Exercises</vt:lpstr>
      <vt:lpstr>More on graphics</vt:lpstr>
      <vt:lpstr>6. Repetitive &amp; conditional tasks</vt:lpstr>
      <vt:lpstr>6.1 Applying the same function - over one dimension of a matrix/dataframe/array, apply() - by factor levels on a vector, matrix, dataframe, tapply &amp; by()   (over elements of a list, sapply() and lapply(), see extras section)   </vt:lpstr>
      <vt:lpstr>Applying across dimensions : apply()</vt:lpstr>
      <vt:lpstr>Apply functions by factor(s) tapply()</vt:lpstr>
      <vt:lpstr>Applying functions by factor(s) by()</vt:lpstr>
      <vt:lpstr>Including ‘applied functions’ arguments</vt:lpstr>
      <vt:lpstr>Exercises</vt:lpstr>
      <vt:lpstr>6.2 loops - for() loop, performs instruction for given number time - nesting loops - if(), for conditional tasks, not a loop but part of nested loops  (while() loop, perform instructions while condition is satisfied, see extras section)   </vt:lpstr>
      <vt:lpstr>for() loops, structure</vt:lpstr>
      <vt:lpstr>for() loops, when ?</vt:lpstr>
      <vt:lpstr>Exercises</vt:lpstr>
      <vt:lpstr>Exercises</vt:lpstr>
      <vt:lpstr>Add conditional tasks with if() </vt:lpstr>
      <vt:lpstr>Add conditional tasks with if() </vt:lpstr>
      <vt:lpstr>Exercises</vt:lpstr>
      <vt:lpstr>Nesting loops</vt:lpstr>
      <vt:lpstr>if() specific options </vt:lpstr>
      <vt:lpstr>7. More advanced analyses &amp; programming</vt:lpstr>
      <vt:lpstr>7.1 Creating functions    </vt:lpstr>
      <vt:lpstr>Functions</vt:lpstr>
      <vt:lpstr>Sum of 2 integers</vt:lpstr>
      <vt:lpstr>Sum of 2 integers, stop()</vt:lpstr>
      <vt:lpstr>Sum of 2 integers, warnings()</vt:lpstr>
      <vt:lpstr>Exercises</vt:lpstr>
      <vt:lpstr>Adding default arguments’ values</vt:lpstr>
      <vt:lpstr>Further tools for functions</vt:lpstr>
      <vt:lpstr>R functions, get details</vt:lpstr>
      <vt:lpstr>7.2 Quick overview stats</vt:lpstr>
      <vt:lpstr>Non parametric smoothing</vt:lpstr>
      <vt:lpstr>lowess() examples</vt:lpstr>
      <vt:lpstr>Correlations / linear models</vt:lpstr>
      <vt:lpstr>cor.test() and lm() example</vt:lpstr>
      <vt:lpstr>Generalized Additive Models</vt:lpstr>
      <vt:lpstr>Generalized Additive Models</vt:lpstr>
      <vt:lpstr>General-purpose optimization in R</vt:lpstr>
      <vt:lpstr>7. EXTRAS  YOU MAY NEED / USE SOON ... </vt:lpstr>
      <vt:lpstr>dates</vt:lpstr>
      <vt:lpstr>Other data structures</vt:lpstr>
      <vt:lpstr>PowerPoint Presentation</vt:lpstr>
      <vt:lpstr>Applying functions on  elements of list</vt:lpstr>
      <vt:lpstr>Applying functions by factor(s) by()</vt:lpstr>
      <vt:lpstr>Applying functions by factor(s) by()</vt:lpstr>
      <vt:lpstr>while() loop</vt:lpstr>
      <vt:lpstr>Data loading and saving, excel files</vt:lpstr>
      <vt:lpstr>ggplot2 package</vt:lpstr>
      <vt:lpstr>ggplot2 package, examples</vt:lpstr>
      <vt:lpstr>ggplot2 package, examples</vt:lpstr>
      <vt:lpstr>ggplot2 package, examples</vt:lpstr>
      <vt:lpstr>8. TO KEEP GOING</vt:lpstr>
      <vt:lpstr>Reports, R markdown package</vt:lpstr>
      <vt:lpstr>R packages</vt:lpstr>
      <vt:lpstr>R packages, fisheries</vt:lpstr>
      <vt:lpstr>Write your own models</vt:lpstr>
      <vt:lpstr>PowerPoint Presentation</vt:lpstr>
      <vt:lpstr>More exercises</vt:lpstr>
      <vt:lpstr>PowerPoint Presentation</vt:lpstr>
      <vt:lpstr>Why you should keep Excel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for beginners training course  Guillaume Bal &amp; Yves Reecht   8th &amp; 9th of March 2016  </dc:title>
  <dc:creator>Guilluame Bal (ext)</dc:creator>
  <cp:lastModifiedBy>Yves Reecht</cp:lastModifiedBy>
  <cp:revision>517</cp:revision>
  <dcterms:created xsi:type="dcterms:W3CDTF">2016-03-08T09:10:36Z</dcterms:created>
  <dcterms:modified xsi:type="dcterms:W3CDTF">2018-09-10T16:19:12Z</dcterms:modified>
</cp:coreProperties>
</file>